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ABeeZee" panose="020B0604020202020204" charset="0"/>
      <p:regular r:id="rId19"/>
    </p:embeddedFont>
    <p:embeddedFont>
      <p:font typeface="ABeeZee Bold" panose="020B0604020202020204" charset="0"/>
      <p:regular r:id="rId20"/>
    </p:embeddedFont>
    <p:embeddedFont>
      <p:font typeface="Glacial Indifference" panose="020B0604020202020204" charset="0"/>
      <p:regular r:id="rId21"/>
    </p:embeddedFont>
    <p:embeddedFont>
      <p:font typeface="Glacial Indifference Bold" panose="020B0604020202020204" charset="0"/>
      <p:regular r:id="rId22"/>
    </p:embeddedFont>
    <p:embeddedFont>
      <p:font typeface="Shrikhan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234" autoAdjust="0"/>
  </p:normalViewPr>
  <p:slideViewPr>
    <p:cSldViewPr>
      <p:cViewPr>
        <p:scale>
          <a:sx n="37" d="100"/>
          <a:sy n="37" d="100"/>
        </p:scale>
        <p:origin x="1628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I'll be presenting insights on predicting organic product buyers, focusing on key customer segments and how we can use data to optimize marketing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109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Our key insights show that organic buyers are typically women aged 30-45 with higher affluence and Silver-tier status.</a:t>
            </a:r>
          </a:p>
          <a:p>
            <a:endParaRPr lang="en-US" dirty="0"/>
          </a:p>
          <a:p>
            <a:r>
              <a:rPr lang="en-US" dirty="0"/>
              <a:t>By focusing on targeted marketing and loyalty optimization, we can increase organic sales effectively.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34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handled missing values by filling gaps in gender data, removed irrelevant columns like ID and highly correlated features like </a:t>
            </a:r>
            <a:r>
              <a:rPr lang="en-US" dirty="0" err="1"/>
              <a:t>DemGender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1750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split the model into training and testing sets, with 30% test size.</a:t>
            </a:r>
          </a:p>
          <a:p>
            <a:endParaRPr lang="en-US" dirty="0"/>
          </a:p>
          <a:p>
            <a:r>
              <a:rPr lang="en-US" dirty="0"/>
              <a:t>We assessed models based on accuracy, precision, recall, F1 score, and AUC to ensure they can effectively identify organic buyers while minimizing false positives.</a:t>
            </a:r>
          </a:p>
          <a:p>
            <a:endParaRPr lang="en-US" dirty="0"/>
          </a:p>
          <a:p>
            <a:r>
              <a:rPr lang="en-US" dirty="0"/>
              <a:t>Emphasis was placed on the F1 score (the tradeoff between precision and recall) because we are trying to predict a minority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381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</a:t>
            </a:r>
            <a:r>
              <a:rPr lang="en-US" b="0" dirty="0"/>
              <a:t>both the Tuned Random Forest and Gradient Boosting models </a:t>
            </a:r>
            <a:r>
              <a:rPr lang="en-US" dirty="0"/>
              <a:t>because they offer different strengths.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Tuned Random Forest: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Helps us understand key factors driving organic purchases with clear visual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Easier to interpret and create customer profiles.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Gradient Boosting: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the most accurate 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Best for identifying potential buyers with confidence.</a:t>
            </a:r>
          </a:p>
          <a:p>
            <a:br>
              <a:rPr lang="en-US" dirty="0"/>
            </a:br>
            <a:r>
              <a:rPr lang="en-US" dirty="0"/>
              <a:t>Random Forest helps explain ‘why’ customers buy, while Gradient Boosting ensures we target them accurately.</a:t>
            </a:r>
          </a:p>
          <a:p>
            <a:endParaRPr lang="en-US" dirty="0"/>
          </a:p>
          <a:p>
            <a:r>
              <a:rPr lang="en-US" dirty="0"/>
              <a:t>While Gradient Boosting performs best, the Random Forest’s interpretability makes it valuable for understanding customer behavior.</a:t>
            </a:r>
          </a:p>
          <a:p>
            <a:endParaRPr lang="en-US" dirty="0"/>
          </a:p>
          <a:p>
            <a:r>
              <a:rPr lang="en-US" dirty="0"/>
              <a:t>This combined approach balances accuracy with actionable insights to optimize marketing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957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what the final model looked like for the Tuned Random Forest.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805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the what the final model looked like for Gradient Boosting.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925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We'll start with the problem overview, move into initial insights, then dive into model development and comparisons, followed by our final model selection, customer profiles, recommendations, key takeaways, and technical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829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identify customers most likely to purchase organic products to enhance targeted marketing efforts and improve revenue.</a:t>
            </a:r>
          </a:p>
          <a:p>
            <a:endParaRPr lang="en-US" dirty="0"/>
          </a:p>
          <a:p>
            <a:r>
              <a:rPr lang="en-US" dirty="0"/>
              <a:t>We aim to understand who buys organic, whether organic customers spend more, and how we can leverage this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911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Upon a first look and analysis of the data, we can see that customers aged 30-50 are the most likely to buy organic products, with the highest purchase rate occurring around the mid-40s. </a:t>
            </a:r>
          </a:p>
          <a:p>
            <a:endParaRPr lang="en-US" dirty="0"/>
          </a:p>
          <a:p>
            <a:r>
              <a:rPr lang="en-US" dirty="0"/>
              <a:t>Younger and older demographics show lower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52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We found that Tin-tier customers have the highest percentage of organic buyers at 30%, followed by Silver-tier members. </a:t>
            </a:r>
          </a:p>
          <a:p>
            <a:endParaRPr lang="en-US" dirty="0"/>
          </a:p>
          <a:p>
            <a:r>
              <a:rPr lang="en-US" dirty="0"/>
              <a:t>Gold and Platinum members, despite their high spending capacity, have the lowest organic adoption rates.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We tested five different models to find the best one for identifying organic buyers. </a:t>
            </a:r>
          </a:p>
          <a:p>
            <a:endParaRPr lang="en-US" dirty="0"/>
          </a:p>
          <a:p>
            <a:r>
              <a:rPr lang="en-US" dirty="0"/>
              <a:t>These models were improved through fine-tuning to ensure they accurately identify the right customers while minimizing mistakes.</a:t>
            </a:r>
          </a:p>
          <a:p>
            <a:endParaRPr lang="en-US" dirty="0"/>
          </a:p>
          <a:p>
            <a:r>
              <a:rPr lang="en-US" dirty="0"/>
              <a:t>We measured how well each model performed based on how accurately they predicted organic buyers and how effectively they identified potential customers without including too many who aren’t interested.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After testing different methods, we chose two models that work best for predicting who is most likely to buy organic products. </a:t>
            </a:r>
          </a:p>
          <a:p>
            <a:endParaRPr lang="en-US" dirty="0"/>
          </a:p>
          <a:p>
            <a:r>
              <a:rPr lang="en-US" dirty="0"/>
              <a:t>These models help us find the right customers while reducing mistakes.</a:t>
            </a:r>
          </a:p>
          <a:p>
            <a:endParaRPr lang="en-US" b="0" dirty="0"/>
          </a:p>
          <a:p>
            <a:r>
              <a:rPr lang="en-US" b="0" dirty="0"/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 Age: Customers aged 30-45 are the most likely to buy organic.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 Affluence: Higher-income shoppers prefer organic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 Gender: Women are more likely to purchase organic.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 Loyalty Status: Silver and Tin loyalty members show the highest interest in organic products.</a:t>
            </a:r>
          </a:p>
          <a:p>
            <a:br>
              <a:rPr lang="en-US" dirty="0"/>
            </a:br>
            <a:r>
              <a:rPr lang="en-US" dirty="0"/>
              <a:t>With these insights, we can focus our marketing efforts on the right people, ensuring that promotions and product offerings align with customer preferences.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approach allows us to make smarter business decisions and boost organic sales effectively.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Meet </a:t>
            </a:r>
            <a:r>
              <a:rPr lang="en-US" b="1" dirty="0"/>
              <a:t>Healthy Hannah</a:t>
            </a:r>
            <a:r>
              <a:rPr lang="en-US" dirty="0"/>
              <a:t>, our typical organic product buyer. She’s 30-45 years old, part of the Silver loyalty program, and actively engages with store promotions.</a:t>
            </a:r>
          </a:p>
          <a:p>
            <a:endParaRPr lang="en-US" b="1" dirty="0"/>
          </a:p>
          <a:p>
            <a:r>
              <a:rPr lang="en-US" b="1" dirty="0"/>
              <a:t>Who is Healthy Hannah?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Hannah prioritizes a healthy lifestyle with organic products and seeks high-quality options while taking advantage of promotions and loyalty rewards. She spends over </a:t>
            </a:r>
            <a:r>
              <a:rPr lang="en-US" b="1" dirty="0"/>
              <a:t>$17,000 annually</a:t>
            </a:r>
            <a:r>
              <a:rPr lang="en-US" dirty="0"/>
              <a:t> on store promotions, showing strong interest and loyalty. She shops regularly and looks for high-quality organic products but also wants good value through promotions and loyalty rewards.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She frequently shops at urban and suburban supermarkets, prefers organic produce, dairy, and packaged health foods, and actively responds to personalized discounts and special offers.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Hannah engages with digital promotions, enjoys trying new organic products when offered compelling incentives, and is interested in sustainability and eco-friendly choices.</a:t>
            </a:r>
          </a:p>
          <a:p>
            <a:pPr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Understanding customers like Healthy Hannah helps us create better marketing strategies that align with their preferences—offering targeted promotions, eco-friendly options, and personalized experiences to drive sales and loyalty.</a:t>
            </a:r>
          </a:p>
          <a:p>
            <a:endParaRPr lang="en-US" dirty="0"/>
          </a:p>
          <a:p>
            <a:r>
              <a:rPr lang="en-US" dirty="0"/>
              <a:t>By focusing on customers like Healthy Hannah, we can increase organic sales and build long-term relationships.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Based on our findings, we recommend personalized marketing for Silver-tier members, exclusive discounts, and better in-store visibility to boost organic product sales.</a:t>
            </a:r>
          </a:p>
          <a:p>
            <a:endParaRPr lang="en-US" dirty="0"/>
          </a:p>
          <a:p>
            <a:r>
              <a:rPr lang="en-US" dirty="0"/>
              <a:t>These strategies will help maximize the return on investment in organic promotions.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019" y="1028700"/>
            <a:ext cx="17145961" cy="8226567"/>
            <a:chOff x="0" y="0"/>
            <a:chExt cx="4515809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5809" cy="2166668"/>
            </a:xfrm>
            <a:custGeom>
              <a:avLst/>
              <a:gdLst/>
              <a:ahLst/>
              <a:cxnLst/>
              <a:rect l="l" t="t" r="r" b="b"/>
              <a:pathLst>
                <a:path w="4515809" h="2166668">
                  <a:moveTo>
                    <a:pt x="13546" y="0"/>
                  </a:moveTo>
                  <a:lnTo>
                    <a:pt x="4502263" y="0"/>
                  </a:lnTo>
                  <a:cubicBezTo>
                    <a:pt x="4509744" y="0"/>
                    <a:pt x="4515809" y="6065"/>
                    <a:pt x="4515809" y="13546"/>
                  </a:cubicBezTo>
                  <a:lnTo>
                    <a:pt x="4515809" y="2153122"/>
                  </a:lnTo>
                  <a:cubicBezTo>
                    <a:pt x="4515809" y="2160603"/>
                    <a:pt x="4509744" y="2166668"/>
                    <a:pt x="4502263" y="2166668"/>
                  </a:cubicBezTo>
                  <a:lnTo>
                    <a:pt x="13546" y="2166668"/>
                  </a:lnTo>
                  <a:cubicBezTo>
                    <a:pt x="6065" y="2166668"/>
                    <a:pt x="0" y="2160603"/>
                    <a:pt x="0" y="2153122"/>
                  </a:cubicBezTo>
                  <a:lnTo>
                    <a:pt x="0" y="13546"/>
                  </a:lnTo>
                  <a:cubicBezTo>
                    <a:pt x="0" y="6065"/>
                    <a:pt x="6065" y="0"/>
                    <a:pt x="135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15809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9215" y="-1628749"/>
            <a:ext cx="16009570" cy="7651502"/>
            <a:chOff x="0" y="0"/>
            <a:chExt cx="1834343" cy="876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4343" cy="876693"/>
            </a:xfrm>
            <a:custGeom>
              <a:avLst/>
              <a:gdLst/>
              <a:ahLst/>
              <a:cxnLst/>
              <a:rect l="l" t="t" r="r" b="b"/>
              <a:pathLst>
                <a:path w="1834343" h="876693">
                  <a:moveTo>
                    <a:pt x="11122" y="0"/>
                  </a:moveTo>
                  <a:lnTo>
                    <a:pt x="1823221" y="0"/>
                  </a:lnTo>
                  <a:cubicBezTo>
                    <a:pt x="1826171" y="0"/>
                    <a:pt x="1829000" y="1172"/>
                    <a:pt x="1831086" y="3258"/>
                  </a:cubicBezTo>
                  <a:cubicBezTo>
                    <a:pt x="1833171" y="5344"/>
                    <a:pt x="1834343" y="8173"/>
                    <a:pt x="1834343" y="11122"/>
                  </a:cubicBezTo>
                  <a:lnTo>
                    <a:pt x="1834343" y="865571"/>
                  </a:lnTo>
                  <a:cubicBezTo>
                    <a:pt x="1834343" y="868521"/>
                    <a:pt x="1833171" y="871350"/>
                    <a:pt x="1831086" y="873436"/>
                  </a:cubicBezTo>
                  <a:cubicBezTo>
                    <a:pt x="1829000" y="875521"/>
                    <a:pt x="1826171" y="876693"/>
                    <a:pt x="1823221" y="876693"/>
                  </a:cubicBezTo>
                  <a:lnTo>
                    <a:pt x="11122" y="876693"/>
                  </a:lnTo>
                  <a:cubicBezTo>
                    <a:pt x="8173" y="876693"/>
                    <a:pt x="5344" y="875521"/>
                    <a:pt x="3258" y="873436"/>
                  </a:cubicBezTo>
                  <a:cubicBezTo>
                    <a:pt x="1172" y="871350"/>
                    <a:pt x="0" y="868521"/>
                    <a:pt x="0" y="865571"/>
                  </a:cubicBezTo>
                  <a:lnTo>
                    <a:pt x="0" y="11122"/>
                  </a:lnTo>
                  <a:cubicBezTo>
                    <a:pt x="0" y="8173"/>
                    <a:pt x="1172" y="5344"/>
                    <a:pt x="3258" y="3258"/>
                  </a:cubicBezTo>
                  <a:cubicBezTo>
                    <a:pt x="5344" y="1172"/>
                    <a:pt x="8173" y="0"/>
                    <a:pt x="11122" y="0"/>
                  </a:cubicBezTo>
                  <a:close/>
                </a:path>
              </a:pathLst>
            </a:custGeom>
            <a:blipFill>
              <a:blip r:embed="rId3"/>
              <a:stretch>
                <a:fillRect b="-394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3703" y="6443601"/>
            <a:ext cx="14780594" cy="120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8"/>
              </a:lnSpc>
              <a:spcBef>
                <a:spcPct val="0"/>
              </a:spcBef>
            </a:pPr>
            <a:r>
              <a:rPr lang="en-US" sz="712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Predicting Organic Customers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0335" y="8020939"/>
            <a:ext cx="10627330" cy="57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1"/>
              </a:lnSpc>
              <a:spcBef>
                <a:spcPct val="0"/>
              </a:spcBef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Data-Driven Customer Profiling Approach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8590625" y="6173716"/>
            <a:ext cx="1106750" cy="8226567"/>
            <a:chOff x="0" y="0"/>
            <a:chExt cx="291490" cy="21666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1490" cy="2166668"/>
            </a:xfrm>
            <a:custGeom>
              <a:avLst/>
              <a:gdLst/>
              <a:ahLst/>
              <a:cxnLst/>
              <a:rect l="l" t="t" r="r" b="b"/>
              <a:pathLst>
                <a:path w="291490" h="2166668">
                  <a:moveTo>
                    <a:pt x="125913" y="0"/>
                  </a:moveTo>
                  <a:lnTo>
                    <a:pt x="165577" y="0"/>
                  </a:lnTo>
                  <a:cubicBezTo>
                    <a:pt x="198971" y="0"/>
                    <a:pt x="230997" y="13266"/>
                    <a:pt x="254611" y="36879"/>
                  </a:cubicBezTo>
                  <a:cubicBezTo>
                    <a:pt x="278224" y="60492"/>
                    <a:pt x="291490" y="92519"/>
                    <a:pt x="291490" y="125913"/>
                  </a:cubicBezTo>
                  <a:lnTo>
                    <a:pt x="291490" y="2040755"/>
                  </a:lnTo>
                  <a:cubicBezTo>
                    <a:pt x="291490" y="2074149"/>
                    <a:pt x="278224" y="2106176"/>
                    <a:pt x="254611" y="2129789"/>
                  </a:cubicBezTo>
                  <a:cubicBezTo>
                    <a:pt x="230997" y="2153402"/>
                    <a:pt x="198971" y="2166668"/>
                    <a:pt x="165577" y="2166668"/>
                  </a:cubicBezTo>
                  <a:lnTo>
                    <a:pt x="125913" y="2166668"/>
                  </a:lnTo>
                  <a:cubicBezTo>
                    <a:pt x="92519" y="2166668"/>
                    <a:pt x="60492" y="2153402"/>
                    <a:pt x="36879" y="2129789"/>
                  </a:cubicBezTo>
                  <a:cubicBezTo>
                    <a:pt x="13266" y="2106176"/>
                    <a:pt x="0" y="2074149"/>
                    <a:pt x="0" y="2040755"/>
                  </a:cubicBezTo>
                  <a:lnTo>
                    <a:pt x="0" y="125913"/>
                  </a:lnTo>
                  <a:cubicBezTo>
                    <a:pt x="0" y="92519"/>
                    <a:pt x="13266" y="60492"/>
                    <a:pt x="36879" y="36879"/>
                  </a:cubicBezTo>
                  <a:cubicBezTo>
                    <a:pt x="60492" y="13266"/>
                    <a:pt x="92519" y="0"/>
                    <a:pt x="125913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91490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24464" y="9940751"/>
            <a:ext cx="343907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By: Kristina Grkovic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1328" y="0"/>
            <a:ext cx="7206672" cy="10389870"/>
            <a:chOff x="0" y="0"/>
            <a:chExt cx="1116502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502" cy="1609663"/>
            </a:xfrm>
            <a:custGeom>
              <a:avLst/>
              <a:gdLst/>
              <a:ahLst/>
              <a:cxnLst/>
              <a:rect l="l" t="t" r="r" b="b"/>
              <a:pathLst>
                <a:path w="1116502" h="1609663">
                  <a:moveTo>
                    <a:pt x="0" y="0"/>
                  </a:moveTo>
                  <a:lnTo>
                    <a:pt x="1116502" y="0"/>
                  </a:lnTo>
                  <a:lnTo>
                    <a:pt x="1116502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3"/>
              <a:stretch>
                <a:fillRect t="-2021" b="-20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8989" y="1030216"/>
            <a:ext cx="9798230" cy="8226567"/>
            <a:chOff x="0" y="0"/>
            <a:chExt cx="2580604" cy="2166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0604" cy="2166668"/>
            </a:xfrm>
            <a:custGeom>
              <a:avLst/>
              <a:gdLst/>
              <a:ahLst/>
              <a:cxnLst/>
              <a:rect l="l" t="t" r="r" b="b"/>
              <a:pathLst>
                <a:path w="2580604" h="2166668">
                  <a:moveTo>
                    <a:pt x="23704" y="0"/>
                  </a:moveTo>
                  <a:lnTo>
                    <a:pt x="2556900" y="0"/>
                  </a:lnTo>
                  <a:cubicBezTo>
                    <a:pt x="2569991" y="0"/>
                    <a:pt x="2580604" y="10613"/>
                    <a:pt x="2580604" y="23704"/>
                  </a:cubicBezTo>
                  <a:lnTo>
                    <a:pt x="2580604" y="2142964"/>
                  </a:lnTo>
                  <a:cubicBezTo>
                    <a:pt x="2580604" y="2149251"/>
                    <a:pt x="2578106" y="2155280"/>
                    <a:pt x="2573661" y="2159725"/>
                  </a:cubicBezTo>
                  <a:cubicBezTo>
                    <a:pt x="2569216" y="2164171"/>
                    <a:pt x="2563186" y="2166668"/>
                    <a:pt x="2556900" y="2166668"/>
                  </a:cubicBezTo>
                  <a:lnTo>
                    <a:pt x="23704" y="2166668"/>
                  </a:lnTo>
                  <a:cubicBezTo>
                    <a:pt x="17417" y="2166668"/>
                    <a:pt x="11388" y="2164171"/>
                    <a:pt x="6943" y="2159725"/>
                  </a:cubicBezTo>
                  <a:cubicBezTo>
                    <a:pt x="2497" y="2155280"/>
                    <a:pt x="0" y="2149251"/>
                    <a:pt x="0" y="2142964"/>
                  </a:cubicBezTo>
                  <a:lnTo>
                    <a:pt x="0" y="23704"/>
                  </a:lnTo>
                  <a:cubicBezTo>
                    <a:pt x="0" y="17417"/>
                    <a:pt x="2497" y="11388"/>
                    <a:pt x="6943" y="6943"/>
                  </a:cubicBezTo>
                  <a:cubicBezTo>
                    <a:pt x="11388" y="2497"/>
                    <a:pt x="17417" y="0"/>
                    <a:pt x="23704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580604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75968" y="2725463"/>
            <a:ext cx="2810720" cy="5561492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87723" r="-709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66968" y="4204484"/>
            <a:ext cx="6177669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Key Takeaways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66968" y="4947475"/>
            <a:ext cx="5341106" cy="333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Who Buys Organics?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Female, 30-45 years, Silver-tier members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Higher affluence, engaged in promotions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Actionable Steps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Focus on targeted marketing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 loyalty incentives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 in-store visibility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595F7-4601-F359-AED5-340B7C97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4"/>
            <a:ext cx="18288000" cy="102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9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29" y="1030216"/>
            <a:ext cx="16895771" cy="8226567"/>
            <a:chOff x="0" y="0"/>
            <a:chExt cx="4449915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9915" cy="2166668"/>
            </a:xfrm>
            <a:custGeom>
              <a:avLst/>
              <a:gdLst/>
              <a:ahLst/>
              <a:cxnLst/>
              <a:rect l="l" t="t" r="r" b="b"/>
              <a:pathLst>
                <a:path w="4449915" h="2166668">
                  <a:moveTo>
                    <a:pt x="13746" y="0"/>
                  </a:moveTo>
                  <a:lnTo>
                    <a:pt x="4436169" y="0"/>
                  </a:lnTo>
                  <a:cubicBezTo>
                    <a:pt x="4439815" y="0"/>
                    <a:pt x="4443311" y="1448"/>
                    <a:pt x="4445889" y="4026"/>
                  </a:cubicBezTo>
                  <a:cubicBezTo>
                    <a:pt x="4448467" y="6604"/>
                    <a:pt x="4449915" y="10101"/>
                    <a:pt x="4449915" y="13746"/>
                  </a:cubicBezTo>
                  <a:lnTo>
                    <a:pt x="4449915" y="2152921"/>
                  </a:lnTo>
                  <a:cubicBezTo>
                    <a:pt x="4449915" y="2160513"/>
                    <a:pt x="4443761" y="2166668"/>
                    <a:pt x="4436169" y="2166668"/>
                  </a:cubicBezTo>
                  <a:lnTo>
                    <a:pt x="13746" y="2166668"/>
                  </a:lnTo>
                  <a:cubicBezTo>
                    <a:pt x="6155" y="2166668"/>
                    <a:pt x="0" y="2160513"/>
                    <a:pt x="0" y="2152921"/>
                  </a:cubicBezTo>
                  <a:lnTo>
                    <a:pt x="0" y="13746"/>
                  </a:lnTo>
                  <a:cubicBezTo>
                    <a:pt x="0" y="6155"/>
                    <a:pt x="6155" y="0"/>
                    <a:pt x="137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49915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5296" y="363725"/>
            <a:ext cx="7401995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Technical 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6822" y="1849610"/>
            <a:ext cx="740199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Data Preparation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1422" y="2755452"/>
            <a:ext cx="12915861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Handled missing values in </a:t>
            </a:r>
            <a:r>
              <a:rPr lang="en-US" sz="2000" dirty="0" err="1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DemGender</a:t>
            </a: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by replacing </a:t>
            </a:r>
            <a:r>
              <a:rPr lang="en-US" sz="2000" dirty="0" err="1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NaN</a:t>
            </a: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with "U" (unknown) due to 11% missing data.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Dropped remaining null values across all columns.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Removed irrelevant columns: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 (not useful for modeling).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TargetAmt</a:t>
            </a: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(high correlation of 0.913721 with </a:t>
            </a:r>
            <a:r>
              <a:rPr lang="en-US" sz="2000" dirty="0" err="1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TargetBuy</a:t>
            </a:r>
            <a:r>
              <a:rPr lang="en-US" sz="20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989" y="1030216"/>
            <a:ext cx="16895771" cy="8226567"/>
            <a:chOff x="0" y="0"/>
            <a:chExt cx="4449915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9915" cy="2166668"/>
            </a:xfrm>
            <a:custGeom>
              <a:avLst/>
              <a:gdLst/>
              <a:ahLst/>
              <a:cxnLst/>
              <a:rect l="l" t="t" r="r" b="b"/>
              <a:pathLst>
                <a:path w="4449915" h="2166668">
                  <a:moveTo>
                    <a:pt x="13746" y="0"/>
                  </a:moveTo>
                  <a:lnTo>
                    <a:pt x="4436169" y="0"/>
                  </a:lnTo>
                  <a:cubicBezTo>
                    <a:pt x="4439815" y="0"/>
                    <a:pt x="4443311" y="1448"/>
                    <a:pt x="4445889" y="4026"/>
                  </a:cubicBezTo>
                  <a:cubicBezTo>
                    <a:pt x="4448467" y="6604"/>
                    <a:pt x="4449915" y="10101"/>
                    <a:pt x="4449915" y="13746"/>
                  </a:cubicBezTo>
                  <a:lnTo>
                    <a:pt x="4449915" y="2152921"/>
                  </a:lnTo>
                  <a:cubicBezTo>
                    <a:pt x="4449915" y="2160513"/>
                    <a:pt x="4443761" y="2166668"/>
                    <a:pt x="4436169" y="2166668"/>
                  </a:cubicBezTo>
                  <a:lnTo>
                    <a:pt x="13746" y="2166668"/>
                  </a:lnTo>
                  <a:cubicBezTo>
                    <a:pt x="6155" y="2166668"/>
                    <a:pt x="0" y="2160513"/>
                    <a:pt x="0" y="2152921"/>
                  </a:cubicBezTo>
                  <a:lnTo>
                    <a:pt x="0" y="13746"/>
                  </a:lnTo>
                  <a:cubicBezTo>
                    <a:pt x="0" y="6155"/>
                    <a:pt x="6155" y="0"/>
                    <a:pt x="137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49915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5296" y="363725"/>
            <a:ext cx="7401995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Technical 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9664" y="1830168"/>
            <a:ext cx="740199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Model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9664" y="2324833"/>
            <a:ext cx="11568603" cy="566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 dirty="0"/>
          </a:p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Split data into training (70%) and testing (30%) subsets and developed 5 models: 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endParaRPr lang="en-US" sz="2100" b="1" dirty="0">
              <a:solidFill>
                <a:srgbClr val="444443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marL="226695" lvl="1" algn="l">
              <a:lnSpc>
                <a:spcPts val="2940"/>
              </a:lnSpc>
            </a:pPr>
            <a:r>
              <a:rPr lang="en-US" sz="2100" b="1" dirty="0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1. Decision Tree (Default)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Baseline model for comparison.</a:t>
            </a:r>
          </a:p>
          <a:p>
            <a:pPr marL="906780" lvl="2" indent="-302260" algn="l">
              <a:lnSpc>
                <a:spcPts val="3822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Threshold set to 0.23 for balanced tradeoff between precision and recall</a:t>
            </a:r>
          </a:p>
          <a:p>
            <a:pPr marL="226695" lvl="1" algn="l">
              <a:lnSpc>
                <a:spcPts val="2940"/>
              </a:lnSpc>
            </a:pPr>
            <a:r>
              <a:rPr lang="en-US" sz="2100" b="1" dirty="0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Tuned Decision Tree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Grid search optimization for hyperparameter tuning.</a:t>
            </a:r>
          </a:p>
          <a:p>
            <a:pPr marL="226695" lvl="1" algn="l">
              <a:lnSpc>
                <a:spcPts val="2940"/>
              </a:lnSpc>
            </a:pPr>
            <a:r>
              <a:rPr lang="en-US" sz="2100" b="1" dirty="0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Random Forest (Default)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Improved performance through assembling.</a:t>
            </a:r>
          </a:p>
          <a:p>
            <a:pPr marL="226695" lvl="1" algn="l">
              <a:lnSpc>
                <a:spcPts val="2940"/>
              </a:lnSpc>
            </a:pPr>
            <a:r>
              <a:rPr lang="en-US" sz="2100" b="1" dirty="0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4. Tuned Random Forest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Parameter tuning to enhance predictive power.</a:t>
            </a:r>
          </a:p>
          <a:p>
            <a:pPr marL="226695" lvl="1" algn="l">
              <a:lnSpc>
                <a:spcPts val="2940"/>
              </a:lnSpc>
            </a:pPr>
            <a:r>
              <a:rPr lang="en-US" sz="2100" b="1" dirty="0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 Gradient Boosting (Final Model)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Chosen for best performance.</a:t>
            </a: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989" y="1030216"/>
            <a:ext cx="16895771" cy="8226567"/>
            <a:chOff x="0" y="0"/>
            <a:chExt cx="4449915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9915" cy="2166668"/>
            </a:xfrm>
            <a:custGeom>
              <a:avLst/>
              <a:gdLst/>
              <a:ahLst/>
              <a:cxnLst/>
              <a:rect l="l" t="t" r="r" b="b"/>
              <a:pathLst>
                <a:path w="4449915" h="2166668">
                  <a:moveTo>
                    <a:pt x="13746" y="0"/>
                  </a:moveTo>
                  <a:lnTo>
                    <a:pt x="4436169" y="0"/>
                  </a:lnTo>
                  <a:cubicBezTo>
                    <a:pt x="4439815" y="0"/>
                    <a:pt x="4443311" y="1448"/>
                    <a:pt x="4445889" y="4026"/>
                  </a:cubicBezTo>
                  <a:cubicBezTo>
                    <a:pt x="4448467" y="6604"/>
                    <a:pt x="4449915" y="10101"/>
                    <a:pt x="4449915" y="13746"/>
                  </a:cubicBezTo>
                  <a:lnTo>
                    <a:pt x="4449915" y="2152921"/>
                  </a:lnTo>
                  <a:cubicBezTo>
                    <a:pt x="4449915" y="2160513"/>
                    <a:pt x="4443761" y="2166668"/>
                    <a:pt x="4436169" y="2166668"/>
                  </a:cubicBezTo>
                  <a:lnTo>
                    <a:pt x="13746" y="2166668"/>
                  </a:lnTo>
                  <a:cubicBezTo>
                    <a:pt x="6155" y="2166668"/>
                    <a:pt x="0" y="2160513"/>
                    <a:pt x="0" y="2152921"/>
                  </a:cubicBezTo>
                  <a:lnTo>
                    <a:pt x="0" y="13746"/>
                  </a:lnTo>
                  <a:cubicBezTo>
                    <a:pt x="0" y="6155"/>
                    <a:pt x="6155" y="0"/>
                    <a:pt x="137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49915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36294" y="2593837"/>
            <a:ext cx="11301259" cy="2246125"/>
          </a:xfrm>
          <a:custGeom>
            <a:avLst/>
            <a:gdLst/>
            <a:ahLst/>
            <a:cxnLst/>
            <a:rect l="l" t="t" r="r" b="b"/>
            <a:pathLst>
              <a:path w="11301259" h="2246125">
                <a:moveTo>
                  <a:pt x="0" y="0"/>
                </a:moveTo>
                <a:lnTo>
                  <a:pt x="11301259" y="0"/>
                </a:lnTo>
                <a:lnTo>
                  <a:pt x="11301259" y="2246126"/>
                </a:lnTo>
                <a:lnTo>
                  <a:pt x="0" y="224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35296" y="363725"/>
            <a:ext cx="7401995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Technical Appendix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9664" y="1830168"/>
            <a:ext cx="740199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Model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2483" y="2447559"/>
            <a:ext cx="3985026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Metrics computed for train and test sets across all models: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Recall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F1 Score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AUC-ROC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2483" y="5095875"/>
            <a:ext cx="15726862" cy="419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After evaluations Tuned Random Forest and Gradient Boosting models were selected for their superior balance between precision and recall, ensuring optimal identification of organic product buyers while minimizing false positives.</a:t>
            </a:r>
          </a:p>
          <a:p>
            <a:pPr marL="453442" lvl="1" indent="-226721" algn="l">
              <a:lnSpc>
                <a:spcPts val="3864"/>
              </a:lnSpc>
              <a:buAutoNum type="arabicPeriod"/>
            </a:pPr>
            <a:r>
              <a:rPr lang="en-US" sz="21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Tuned Random Forest:</a:t>
            </a:r>
          </a:p>
          <a:p>
            <a:pPr marL="906884" lvl="2" indent="-302295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 precision of 0.6652 and a respectable recall of 0.4451 on the test set.</a:t>
            </a:r>
          </a:p>
          <a:p>
            <a:pPr marL="453442" lvl="1" indent="-226721" algn="l">
              <a:lnSpc>
                <a:spcPts val="2940"/>
              </a:lnSpc>
              <a:buAutoNum type="arabicPeriod"/>
            </a:pPr>
            <a:r>
              <a:rPr lang="en-US" sz="21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Gradient Boosting:</a:t>
            </a:r>
          </a:p>
          <a:p>
            <a:pPr marL="906884" lvl="2" indent="-302295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Achieved the best balance of precision (0.6864) and recall (0.4707), resulting in the highest F1 Score (0.5584) on the test set.</a:t>
            </a:r>
          </a:p>
          <a:p>
            <a:pPr marL="906884" lvl="2" indent="-302295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Less prone to overfitting compared to the Random Forest.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 leveraging both models, the business can benefit from the interpretability of Random Forest for actionable insights and the predictive power of Gradient Boosting for targeted marketing efforts.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989" y="1030216"/>
            <a:ext cx="16895771" cy="8226567"/>
            <a:chOff x="0" y="0"/>
            <a:chExt cx="4449915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9915" cy="2166668"/>
            </a:xfrm>
            <a:custGeom>
              <a:avLst/>
              <a:gdLst/>
              <a:ahLst/>
              <a:cxnLst/>
              <a:rect l="l" t="t" r="r" b="b"/>
              <a:pathLst>
                <a:path w="4449915" h="2166668">
                  <a:moveTo>
                    <a:pt x="13746" y="0"/>
                  </a:moveTo>
                  <a:lnTo>
                    <a:pt x="4436169" y="0"/>
                  </a:lnTo>
                  <a:cubicBezTo>
                    <a:pt x="4439815" y="0"/>
                    <a:pt x="4443311" y="1448"/>
                    <a:pt x="4445889" y="4026"/>
                  </a:cubicBezTo>
                  <a:cubicBezTo>
                    <a:pt x="4448467" y="6604"/>
                    <a:pt x="4449915" y="10101"/>
                    <a:pt x="4449915" y="13746"/>
                  </a:cubicBezTo>
                  <a:lnTo>
                    <a:pt x="4449915" y="2152921"/>
                  </a:lnTo>
                  <a:cubicBezTo>
                    <a:pt x="4449915" y="2160513"/>
                    <a:pt x="4443761" y="2166668"/>
                    <a:pt x="4436169" y="2166668"/>
                  </a:cubicBezTo>
                  <a:lnTo>
                    <a:pt x="13746" y="2166668"/>
                  </a:lnTo>
                  <a:cubicBezTo>
                    <a:pt x="6155" y="2166668"/>
                    <a:pt x="0" y="2160513"/>
                    <a:pt x="0" y="2152921"/>
                  </a:cubicBezTo>
                  <a:lnTo>
                    <a:pt x="0" y="13746"/>
                  </a:lnTo>
                  <a:cubicBezTo>
                    <a:pt x="0" y="6155"/>
                    <a:pt x="6155" y="0"/>
                    <a:pt x="137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49915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1861" y="2522116"/>
            <a:ext cx="8532070" cy="714561"/>
          </a:xfrm>
          <a:custGeom>
            <a:avLst/>
            <a:gdLst/>
            <a:ahLst/>
            <a:cxnLst/>
            <a:rect l="l" t="t" r="r" b="b"/>
            <a:pathLst>
              <a:path w="8532070" h="714561">
                <a:moveTo>
                  <a:pt x="0" y="0"/>
                </a:moveTo>
                <a:lnTo>
                  <a:pt x="8532070" y="0"/>
                </a:lnTo>
                <a:lnTo>
                  <a:pt x="8532070" y="714561"/>
                </a:lnTo>
                <a:lnTo>
                  <a:pt x="0" y="71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41861" y="3465913"/>
            <a:ext cx="2570863" cy="3095319"/>
          </a:xfrm>
          <a:custGeom>
            <a:avLst/>
            <a:gdLst/>
            <a:ahLst/>
            <a:cxnLst/>
            <a:rect l="l" t="t" r="r" b="b"/>
            <a:pathLst>
              <a:path w="2570863" h="3095319">
                <a:moveTo>
                  <a:pt x="0" y="0"/>
                </a:moveTo>
                <a:lnTo>
                  <a:pt x="2570863" y="0"/>
                </a:lnTo>
                <a:lnTo>
                  <a:pt x="2570863" y="3095320"/>
                </a:lnTo>
                <a:lnTo>
                  <a:pt x="0" y="309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717499" y="3489835"/>
            <a:ext cx="3901688" cy="3071398"/>
          </a:xfrm>
          <a:custGeom>
            <a:avLst/>
            <a:gdLst/>
            <a:ahLst/>
            <a:cxnLst/>
            <a:rect l="l" t="t" r="r" b="b"/>
            <a:pathLst>
              <a:path w="3901688" h="3071398">
                <a:moveTo>
                  <a:pt x="0" y="0"/>
                </a:moveTo>
                <a:lnTo>
                  <a:pt x="3901688" y="0"/>
                </a:lnTo>
                <a:lnTo>
                  <a:pt x="3901688" y="3071398"/>
                </a:lnTo>
                <a:lnTo>
                  <a:pt x="0" y="3071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720986" y="3416180"/>
            <a:ext cx="3995253" cy="3145052"/>
          </a:xfrm>
          <a:custGeom>
            <a:avLst/>
            <a:gdLst/>
            <a:ahLst/>
            <a:cxnLst/>
            <a:rect l="l" t="t" r="r" b="b"/>
            <a:pathLst>
              <a:path w="3995253" h="3145052">
                <a:moveTo>
                  <a:pt x="0" y="0"/>
                </a:moveTo>
                <a:lnTo>
                  <a:pt x="3995253" y="0"/>
                </a:lnTo>
                <a:lnTo>
                  <a:pt x="3995253" y="3145053"/>
                </a:lnTo>
                <a:lnTo>
                  <a:pt x="0" y="3145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908319" y="970797"/>
            <a:ext cx="5676441" cy="7897657"/>
          </a:xfrm>
          <a:custGeom>
            <a:avLst/>
            <a:gdLst/>
            <a:ahLst/>
            <a:cxnLst/>
            <a:rect l="l" t="t" r="r" b="b"/>
            <a:pathLst>
              <a:path w="5676441" h="7897657">
                <a:moveTo>
                  <a:pt x="0" y="0"/>
                </a:moveTo>
                <a:lnTo>
                  <a:pt x="5676441" y="0"/>
                </a:lnTo>
                <a:lnTo>
                  <a:pt x="5676441" y="7897658"/>
                </a:lnTo>
                <a:lnTo>
                  <a:pt x="0" y="7897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5664" y="7066851"/>
            <a:ext cx="17521537" cy="2934857"/>
          </a:xfrm>
          <a:custGeom>
            <a:avLst/>
            <a:gdLst/>
            <a:ahLst/>
            <a:cxnLst/>
            <a:rect l="l" t="t" r="r" b="b"/>
            <a:pathLst>
              <a:path w="17521537" h="2934857">
                <a:moveTo>
                  <a:pt x="0" y="0"/>
                </a:moveTo>
                <a:lnTo>
                  <a:pt x="17521538" y="0"/>
                </a:lnTo>
                <a:lnTo>
                  <a:pt x="17521538" y="2934857"/>
                </a:lnTo>
                <a:lnTo>
                  <a:pt x="0" y="2934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135296" y="363725"/>
            <a:ext cx="7401995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Technical Appendix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89664" y="1830168"/>
            <a:ext cx="96789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Final Model: Tuned Random Forest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989" y="1030216"/>
            <a:ext cx="16895771" cy="8226567"/>
            <a:chOff x="0" y="0"/>
            <a:chExt cx="4449915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9915" cy="2166668"/>
            </a:xfrm>
            <a:custGeom>
              <a:avLst/>
              <a:gdLst/>
              <a:ahLst/>
              <a:cxnLst/>
              <a:rect l="l" t="t" r="r" b="b"/>
              <a:pathLst>
                <a:path w="4449915" h="2166668">
                  <a:moveTo>
                    <a:pt x="13746" y="0"/>
                  </a:moveTo>
                  <a:lnTo>
                    <a:pt x="4436169" y="0"/>
                  </a:lnTo>
                  <a:cubicBezTo>
                    <a:pt x="4439815" y="0"/>
                    <a:pt x="4443311" y="1448"/>
                    <a:pt x="4445889" y="4026"/>
                  </a:cubicBezTo>
                  <a:cubicBezTo>
                    <a:pt x="4448467" y="6604"/>
                    <a:pt x="4449915" y="10101"/>
                    <a:pt x="4449915" y="13746"/>
                  </a:cubicBezTo>
                  <a:lnTo>
                    <a:pt x="4449915" y="2152921"/>
                  </a:lnTo>
                  <a:cubicBezTo>
                    <a:pt x="4449915" y="2160513"/>
                    <a:pt x="4443761" y="2166668"/>
                    <a:pt x="4436169" y="2166668"/>
                  </a:cubicBezTo>
                  <a:lnTo>
                    <a:pt x="13746" y="2166668"/>
                  </a:lnTo>
                  <a:cubicBezTo>
                    <a:pt x="6155" y="2166668"/>
                    <a:pt x="0" y="2160513"/>
                    <a:pt x="0" y="2152921"/>
                  </a:cubicBezTo>
                  <a:lnTo>
                    <a:pt x="0" y="13746"/>
                  </a:lnTo>
                  <a:cubicBezTo>
                    <a:pt x="0" y="6155"/>
                    <a:pt x="6155" y="0"/>
                    <a:pt x="13746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49915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93628" y="3624684"/>
            <a:ext cx="6100427" cy="924671"/>
          </a:xfrm>
          <a:custGeom>
            <a:avLst/>
            <a:gdLst/>
            <a:ahLst/>
            <a:cxnLst/>
            <a:rect l="l" t="t" r="r" b="b"/>
            <a:pathLst>
              <a:path w="6100427" h="924671">
                <a:moveTo>
                  <a:pt x="0" y="0"/>
                </a:moveTo>
                <a:lnTo>
                  <a:pt x="6100427" y="0"/>
                </a:lnTo>
                <a:lnTo>
                  <a:pt x="6100427" y="924671"/>
                </a:lnTo>
                <a:lnTo>
                  <a:pt x="0" y="92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33917" y="2451721"/>
            <a:ext cx="2666964" cy="3270597"/>
          </a:xfrm>
          <a:custGeom>
            <a:avLst/>
            <a:gdLst/>
            <a:ahLst/>
            <a:cxnLst/>
            <a:rect l="l" t="t" r="r" b="b"/>
            <a:pathLst>
              <a:path w="2666964" h="3270597">
                <a:moveTo>
                  <a:pt x="0" y="0"/>
                </a:moveTo>
                <a:lnTo>
                  <a:pt x="2666963" y="0"/>
                </a:lnTo>
                <a:lnTo>
                  <a:pt x="2666963" y="3270598"/>
                </a:lnTo>
                <a:lnTo>
                  <a:pt x="0" y="327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07143" y="5831426"/>
            <a:ext cx="5303449" cy="4174860"/>
          </a:xfrm>
          <a:custGeom>
            <a:avLst/>
            <a:gdLst/>
            <a:ahLst/>
            <a:cxnLst/>
            <a:rect l="l" t="t" r="r" b="b"/>
            <a:pathLst>
              <a:path w="5303449" h="4174860">
                <a:moveTo>
                  <a:pt x="0" y="0"/>
                </a:moveTo>
                <a:lnTo>
                  <a:pt x="5303448" y="0"/>
                </a:lnTo>
                <a:lnTo>
                  <a:pt x="5303448" y="4174860"/>
                </a:lnTo>
                <a:lnTo>
                  <a:pt x="0" y="4174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2635" y="5912965"/>
            <a:ext cx="5096286" cy="4011782"/>
          </a:xfrm>
          <a:custGeom>
            <a:avLst/>
            <a:gdLst/>
            <a:ahLst/>
            <a:cxnLst/>
            <a:rect l="l" t="t" r="r" b="b"/>
            <a:pathLst>
              <a:path w="5096286" h="4011782">
                <a:moveTo>
                  <a:pt x="0" y="0"/>
                </a:moveTo>
                <a:lnTo>
                  <a:pt x="5096287" y="0"/>
                </a:lnTo>
                <a:lnTo>
                  <a:pt x="5096287" y="4011783"/>
                </a:lnTo>
                <a:lnTo>
                  <a:pt x="0" y="4011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280365" y="382748"/>
            <a:ext cx="6604956" cy="9141807"/>
          </a:xfrm>
          <a:custGeom>
            <a:avLst/>
            <a:gdLst/>
            <a:ahLst/>
            <a:cxnLst/>
            <a:rect l="l" t="t" r="r" b="b"/>
            <a:pathLst>
              <a:path w="6604956" h="9141807">
                <a:moveTo>
                  <a:pt x="0" y="0"/>
                </a:moveTo>
                <a:lnTo>
                  <a:pt x="6604955" y="0"/>
                </a:lnTo>
                <a:lnTo>
                  <a:pt x="6604955" y="9141807"/>
                </a:lnTo>
                <a:lnTo>
                  <a:pt x="0" y="9141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35296" y="363725"/>
            <a:ext cx="7401995" cy="6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5157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Technical Appendix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9664" y="1830168"/>
            <a:ext cx="96789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Final Model: Gradient Boosting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21" y="1028700"/>
            <a:ext cx="5054691" cy="8226567"/>
            <a:chOff x="0" y="0"/>
            <a:chExt cx="783104" cy="1274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3104" cy="1274511"/>
            </a:xfrm>
            <a:custGeom>
              <a:avLst/>
              <a:gdLst/>
              <a:ahLst/>
              <a:cxnLst/>
              <a:rect l="l" t="t" r="r" b="b"/>
              <a:pathLst>
                <a:path w="783104" h="1274511">
                  <a:moveTo>
                    <a:pt x="35228" y="0"/>
                  </a:moveTo>
                  <a:lnTo>
                    <a:pt x="747876" y="0"/>
                  </a:lnTo>
                  <a:cubicBezTo>
                    <a:pt x="757219" y="0"/>
                    <a:pt x="766180" y="3711"/>
                    <a:pt x="772786" y="10318"/>
                  </a:cubicBezTo>
                  <a:cubicBezTo>
                    <a:pt x="779393" y="16924"/>
                    <a:pt x="783104" y="25885"/>
                    <a:pt x="783104" y="35228"/>
                  </a:cubicBezTo>
                  <a:lnTo>
                    <a:pt x="783104" y="1239283"/>
                  </a:lnTo>
                  <a:cubicBezTo>
                    <a:pt x="783104" y="1258739"/>
                    <a:pt x="767332" y="1274511"/>
                    <a:pt x="747876" y="1274511"/>
                  </a:cubicBezTo>
                  <a:lnTo>
                    <a:pt x="35228" y="1274511"/>
                  </a:lnTo>
                  <a:cubicBezTo>
                    <a:pt x="25885" y="1274511"/>
                    <a:pt x="16924" y="1270799"/>
                    <a:pt x="10318" y="1264193"/>
                  </a:cubicBezTo>
                  <a:cubicBezTo>
                    <a:pt x="3711" y="1257586"/>
                    <a:pt x="0" y="1248626"/>
                    <a:pt x="0" y="1239283"/>
                  </a:cubicBezTo>
                  <a:lnTo>
                    <a:pt x="0" y="35228"/>
                  </a:lnTo>
                  <a:cubicBezTo>
                    <a:pt x="0" y="25885"/>
                    <a:pt x="3711" y="16924"/>
                    <a:pt x="10318" y="10318"/>
                  </a:cubicBezTo>
                  <a:cubicBezTo>
                    <a:pt x="16924" y="3711"/>
                    <a:pt x="25885" y="0"/>
                    <a:pt x="35228" y="0"/>
                  </a:cubicBezTo>
                  <a:close/>
                </a:path>
              </a:pathLst>
            </a:custGeom>
            <a:blipFill>
              <a:blip r:embed="rId3"/>
              <a:stretch>
                <a:fillRect l="-7284" r="-5067" b="-3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204609" y="1028700"/>
            <a:ext cx="5054691" cy="8226567"/>
            <a:chOff x="0" y="0"/>
            <a:chExt cx="783104" cy="12745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3104" cy="1274511"/>
            </a:xfrm>
            <a:custGeom>
              <a:avLst/>
              <a:gdLst/>
              <a:ahLst/>
              <a:cxnLst/>
              <a:rect l="l" t="t" r="r" b="b"/>
              <a:pathLst>
                <a:path w="783104" h="1274511">
                  <a:moveTo>
                    <a:pt x="35228" y="0"/>
                  </a:moveTo>
                  <a:lnTo>
                    <a:pt x="747876" y="0"/>
                  </a:lnTo>
                  <a:cubicBezTo>
                    <a:pt x="757219" y="0"/>
                    <a:pt x="766180" y="3711"/>
                    <a:pt x="772786" y="10318"/>
                  </a:cubicBezTo>
                  <a:cubicBezTo>
                    <a:pt x="779393" y="16924"/>
                    <a:pt x="783104" y="25885"/>
                    <a:pt x="783104" y="35228"/>
                  </a:cubicBezTo>
                  <a:lnTo>
                    <a:pt x="783104" y="1239283"/>
                  </a:lnTo>
                  <a:cubicBezTo>
                    <a:pt x="783104" y="1258739"/>
                    <a:pt x="767332" y="1274511"/>
                    <a:pt x="747876" y="1274511"/>
                  </a:cubicBezTo>
                  <a:lnTo>
                    <a:pt x="35228" y="1274511"/>
                  </a:lnTo>
                  <a:cubicBezTo>
                    <a:pt x="25885" y="1274511"/>
                    <a:pt x="16924" y="1270799"/>
                    <a:pt x="10318" y="1264193"/>
                  </a:cubicBezTo>
                  <a:cubicBezTo>
                    <a:pt x="3711" y="1257586"/>
                    <a:pt x="0" y="1248626"/>
                    <a:pt x="0" y="1239283"/>
                  </a:cubicBezTo>
                  <a:lnTo>
                    <a:pt x="0" y="35228"/>
                  </a:lnTo>
                  <a:cubicBezTo>
                    <a:pt x="0" y="25885"/>
                    <a:pt x="3711" y="16924"/>
                    <a:pt x="10318" y="10318"/>
                  </a:cubicBezTo>
                  <a:cubicBezTo>
                    <a:pt x="16924" y="3711"/>
                    <a:pt x="25885" y="0"/>
                    <a:pt x="35228" y="0"/>
                  </a:cubicBezTo>
                  <a:close/>
                </a:path>
              </a:pathLst>
            </a:custGeom>
            <a:blipFill>
              <a:blip r:embed="rId4"/>
              <a:stretch>
                <a:fillRect l="-4250" r="-42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30212" y="1028700"/>
            <a:ext cx="6674397" cy="8226567"/>
            <a:chOff x="0" y="0"/>
            <a:chExt cx="1757866" cy="21666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7866" cy="2166668"/>
            </a:xfrm>
            <a:custGeom>
              <a:avLst/>
              <a:gdLst/>
              <a:ahLst/>
              <a:cxnLst/>
              <a:rect l="l" t="t" r="r" b="b"/>
              <a:pathLst>
                <a:path w="1757866" h="2166668">
                  <a:moveTo>
                    <a:pt x="34798" y="0"/>
                  </a:moveTo>
                  <a:lnTo>
                    <a:pt x="1723068" y="0"/>
                  </a:lnTo>
                  <a:cubicBezTo>
                    <a:pt x="1732297" y="0"/>
                    <a:pt x="1741148" y="3666"/>
                    <a:pt x="1747674" y="10192"/>
                  </a:cubicBezTo>
                  <a:cubicBezTo>
                    <a:pt x="1754200" y="16718"/>
                    <a:pt x="1757866" y="25569"/>
                    <a:pt x="1757866" y="34798"/>
                  </a:cubicBezTo>
                  <a:lnTo>
                    <a:pt x="1757866" y="2131870"/>
                  </a:lnTo>
                  <a:cubicBezTo>
                    <a:pt x="1757866" y="2141099"/>
                    <a:pt x="1754200" y="2149950"/>
                    <a:pt x="1747674" y="2156476"/>
                  </a:cubicBezTo>
                  <a:cubicBezTo>
                    <a:pt x="1741148" y="2163002"/>
                    <a:pt x="1732297" y="2166668"/>
                    <a:pt x="1723068" y="2166668"/>
                  </a:cubicBezTo>
                  <a:lnTo>
                    <a:pt x="34798" y="2166668"/>
                  </a:lnTo>
                  <a:cubicBezTo>
                    <a:pt x="25569" y="2166668"/>
                    <a:pt x="16718" y="2163002"/>
                    <a:pt x="10192" y="2156476"/>
                  </a:cubicBezTo>
                  <a:cubicBezTo>
                    <a:pt x="3666" y="2149950"/>
                    <a:pt x="0" y="2141099"/>
                    <a:pt x="0" y="2131870"/>
                  </a:cubicBezTo>
                  <a:lnTo>
                    <a:pt x="0" y="34798"/>
                  </a:lnTo>
                  <a:cubicBezTo>
                    <a:pt x="0" y="25569"/>
                    <a:pt x="3666" y="16718"/>
                    <a:pt x="10192" y="10192"/>
                  </a:cubicBezTo>
                  <a:cubicBezTo>
                    <a:pt x="16718" y="3666"/>
                    <a:pt x="25569" y="0"/>
                    <a:pt x="34798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57866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43791" y="-244759"/>
            <a:ext cx="1087583" cy="2552985"/>
            <a:chOff x="0" y="0"/>
            <a:chExt cx="286442" cy="6723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442" cy="672391"/>
            </a:xfrm>
            <a:custGeom>
              <a:avLst/>
              <a:gdLst/>
              <a:ahLst/>
              <a:cxnLst/>
              <a:rect l="l" t="t" r="r" b="b"/>
              <a:pathLst>
                <a:path w="286442" h="672391">
                  <a:moveTo>
                    <a:pt x="128132" y="0"/>
                  </a:moveTo>
                  <a:lnTo>
                    <a:pt x="158309" y="0"/>
                  </a:lnTo>
                  <a:cubicBezTo>
                    <a:pt x="192292" y="0"/>
                    <a:pt x="224883" y="13500"/>
                    <a:pt x="248912" y="37529"/>
                  </a:cubicBezTo>
                  <a:cubicBezTo>
                    <a:pt x="272942" y="61559"/>
                    <a:pt x="286442" y="94150"/>
                    <a:pt x="286442" y="128132"/>
                  </a:cubicBezTo>
                  <a:lnTo>
                    <a:pt x="286442" y="544259"/>
                  </a:lnTo>
                  <a:cubicBezTo>
                    <a:pt x="286442" y="578241"/>
                    <a:pt x="272942" y="610832"/>
                    <a:pt x="248912" y="634862"/>
                  </a:cubicBezTo>
                  <a:cubicBezTo>
                    <a:pt x="224883" y="658891"/>
                    <a:pt x="192292" y="672391"/>
                    <a:pt x="158309" y="672391"/>
                  </a:cubicBezTo>
                  <a:lnTo>
                    <a:pt x="128132" y="672391"/>
                  </a:lnTo>
                  <a:cubicBezTo>
                    <a:pt x="94150" y="672391"/>
                    <a:pt x="61559" y="658891"/>
                    <a:pt x="37529" y="634862"/>
                  </a:cubicBezTo>
                  <a:cubicBezTo>
                    <a:pt x="13500" y="610832"/>
                    <a:pt x="0" y="578241"/>
                    <a:pt x="0" y="544259"/>
                  </a:cubicBezTo>
                  <a:lnTo>
                    <a:pt x="0" y="128132"/>
                  </a:lnTo>
                  <a:cubicBezTo>
                    <a:pt x="0" y="94150"/>
                    <a:pt x="13500" y="61559"/>
                    <a:pt x="37529" y="37529"/>
                  </a:cubicBezTo>
                  <a:cubicBezTo>
                    <a:pt x="61559" y="13500"/>
                    <a:pt x="94150" y="0"/>
                    <a:pt x="128132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86442" cy="700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15152" y="2052354"/>
            <a:ext cx="7104517" cy="62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7"/>
              </a:lnSpc>
            </a:pPr>
            <a:r>
              <a:rPr lang="en-US" sz="491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Table of 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0212" y="2593474"/>
            <a:ext cx="6674397" cy="4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Overview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Initial Insights (Age, Loyalty Status)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Development and Comparison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Final Model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Organic Customer Profile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Recommendations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Takeaways</a:t>
            </a:r>
          </a:p>
          <a:p>
            <a:pPr marL="518157" lvl="1" indent="-259078" algn="ctr">
              <a:lnSpc>
                <a:spcPts val="4895"/>
              </a:lnSpc>
              <a:buAutoNum type="arabicPeriod"/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Technical Appendix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31733"/>
            <a:ext cx="5821406" cy="8226567"/>
            <a:chOff x="0" y="0"/>
            <a:chExt cx="901888" cy="1274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1888" cy="1274511"/>
            </a:xfrm>
            <a:custGeom>
              <a:avLst/>
              <a:gdLst/>
              <a:ahLst/>
              <a:cxnLst/>
              <a:rect l="l" t="t" r="r" b="b"/>
              <a:pathLst>
                <a:path w="901888" h="1274511">
                  <a:moveTo>
                    <a:pt x="30588" y="0"/>
                  </a:moveTo>
                  <a:lnTo>
                    <a:pt x="871300" y="0"/>
                  </a:lnTo>
                  <a:cubicBezTo>
                    <a:pt x="888193" y="0"/>
                    <a:pt x="901888" y="13695"/>
                    <a:pt x="901888" y="30588"/>
                  </a:cubicBezTo>
                  <a:lnTo>
                    <a:pt x="901888" y="1243923"/>
                  </a:lnTo>
                  <a:cubicBezTo>
                    <a:pt x="901888" y="1260816"/>
                    <a:pt x="888193" y="1274511"/>
                    <a:pt x="871300" y="1274511"/>
                  </a:cubicBezTo>
                  <a:lnTo>
                    <a:pt x="30588" y="1274511"/>
                  </a:lnTo>
                  <a:cubicBezTo>
                    <a:pt x="13695" y="1274511"/>
                    <a:pt x="0" y="1260816"/>
                    <a:pt x="0" y="1243923"/>
                  </a:cubicBezTo>
                  <a:lnTo>
                    <a:pt x="0" y="30588"/>
                  </a:lnTo>
                  <a:cubicBezTo>
                    <a:pt x="0" y="13695"/>
                    <a:pt x="13695" y="0"/>
                    <a:pt x="30588" y="0"/>
                  </a:cubicBezTo>
                  <a:close/>
                </a:path>
              </a:pathLst>
            </a:custGeom>
            <a:blipFill>
              <a:blip r:embed="rId3"/>
              <a:stretch>
                <a:fillRect l="-12512" t="-465" r="-6635" b="-260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28348" y="1028700"/>
            <a:ext cx="9230952" cy="8226567"/>
            <a:chOff x="0" y="0"/>
            <a:chExt cx="2431197" cy="2166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1197" cy="2166668"/>
            </a:xfrm>
            <a:custGeom>
              <a:avLst/>
              <a:gdLst/>
              <a:ahLst/>
              <a:cxnLst/>
              <a:rect l="l" t="t" r="r" b="b"/>
              <a:pathLst>
                <a:path w="2431197" h="2166668">
                  <a:moveTo>
                    <a:pt x="25161" y="0"/>
                  </a:moveTo>
                  <a:lnTo>
                    <a:pt x="2406036" y="0"/>
                  </a:lnTo>
                  <a:cubicBezTo>
                    <a:pt x="2412710" y="0"/>
                    <a:pt x="2419109" y="2651"/>
                    <a:pt x="2423828" y="7369"/>
                  </a:cubicBezTo>
                  <a:cubicBezTo>
                    <a:pt x="2428546" y="12088"/>
                    <a:pt x="2431197" y="18488"/>
                    <a:pt x="2431197" y="25161"/>
                  </a:cubicBezTo>
                  <a:lnTo>
                    <a:pt x="2431197" y="2141507"/>
                  </a:lnTo>
                  <a:cubicBezTo>
                    <a:pt x="2431197" y="2155403"/>
                    <a:pt x="2419932" y="2166668"/>
                    <a:pt x="2406036" y="2166668"/>
                  </a:cubicBezTo>
                  <a:lnTo>
                    <a:pt x="25161" y="2166668"/>
                  </a:lnTo>
                  <a:cubicBezTo>
                    <a:pt x="18488" y="2166668"/>
                    <a:pt x="12088" y="2164017"/>
                    <a:pt x="7369" y="2159299"/>
                  </a:cubicBezTo>
                  <a:cubicBezTo>
                    <a:pt x="2651" y="2154580"/>
                    <a:pt x="0" y="2148180"/>
                    <a:pt x="0" y="2141507"/>
                  </a:cubicBezTo>
                  <a:lnTo>
                    <a:pt x="0" y="25161"/>
                  </a:lnTo>
                  <a:cubicBezTo>
                    <a:pt x="0" y="11265"/>
                    <a:pt x="11265" y="0"/>
                    <a:pt x="25161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431197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64130" y="1031733"/>
            <a:ext cx="1106750" cy="8226567"/>
            <a:chOff x="0" y="0"/>
            <a:chExt cx="291490" cy="2166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1490" cy="2166668"/>
            </a:xfrm>
            <a:custGeom>
              <a:avLst/>
              <a:gdLst/>
              <a:ahLst/>
              <a:cxnLst/>
              <a:rect l="l" t="t" r="r" b="b"/>
              <a:pathLst>
                <a:path w="291490" h="2166668">
                  <a:moveTo>
                    <a:pt x="125913" y="0"/>
                  </a:moveTo>
                  <a:lnTo>
                    <a:pt x="165577" y="0"/>
                  </a:lnTo>
                  <a:cubicBezTo>
                    <a:pt x="198971" y="0"/>
                    <a:pt x="230997" y="13266"/>
                    <a:pt x="254611" y="36879"/>
                  </a:cubicBezTo>
                  <a:cubicBezTo>
                    <a:pt x="278224" y="60492"/>
                    <a:pt x="291490" y="92519"/>
                    <a:pt x="291490" y="125913"/>
                  </a:cubicBezTo>
                  <a:lnTo>
                    <a:pt x="291490" y="2040755"/>
                  </a:lnTo>
                  <a:cubicBezTo>
                    <a:pt x="291490" y="2074149"/>
                    <a:pt x="278224" y="2106176"/>
                    <a:pt x="254611" y="2129789"/>
                  </a:cubicBezTo>
                  <a:cubicBezTo>
                    <a:pt x="230997" y="2153402"/>
                    <a:pt x="198971" y="2166668"/>
                    <a:pt x="165577" y="2166668"/>
                  </a:cubicBezTo>
                  <a:lnTo>
                    <a:pt x="125913" y="2166668"/>
                  </a:lnTo>
                  <a:cubicBezTo>
                    <a:pt x="92519" y="2166668"/>
                    <a:pt x="60492" y="2153402"/>
                    <a:pt x="36879" y="2129789"/>
                  </a:cubicBezTo>
                  <a:cubicBezTo>
                    <a:pt x="13266" y="2106176"/>
                    <a:pt x="0" y="2074149"/>
                    <a:pt x="0" y="2040755"/>
                  </a:cubicBezTo>
                  <a:lnTo>
                    <a:pt x="0" y="125913"/>
                  </a:lnTo>
                  <a:cubicBezTo>
                    <a:pt x="0" y="92519"/>
                    <a:pt x="13266" y="60492"/>
                    <a:pt x="36879" y="36879"/>
                  </a:cubicBezTo>
                  <a:cubicBezTo>
                    <a:pt x="60492" y="13266"/>
                    <a:pt x="92519" y="0"/>
                    <a:pt x="125913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91490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91566" y="3268710"/>
            <a:ext cx="7104517" cy="94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0"/>
              </a:lnSpc>
              <a:spcBef>
                <a:spcPct val="0"/>
              </a:spcBef>
            </a:pPr>
            <a:r>
              <a:rPr lang="en-US" sz="551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8763" y="4499630"/>
            <a:ext cx="7026885" cy="359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The objective of this analysis is to identify customers most likely to purchase organic products</a:t>
            </a: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algn="just">
              <a:lnSpc>
                <a:spcPts val="3779"/>
              </a:lnSpc>
            </a:pPr>
            <a:r>
              <a:rPr lang="en-US" sz="2699" dirty="0">
                <a:solidFill>
                  <a:srgbClr val="444443"/>
                </a:solidFill>
                <a:latin typeface="Shrikhand"/>
                <a:ea typeface="Shrikhand"/>
                <a:cs typeface="Shrikhand"/>
                <a:sym typeface="Shrikhand"/>
              </a:rPr>
              <a:t>Key Questions: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Which customer segments are more likely to buy organic?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Do organic customers spend more?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How can insights be leveraged for marketing?</a:t>
            </a: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78275" y="1137516"/>
            <a:ext cx="10409725" cy="8173675"/>
            <a:chOff x="0" y="0"/>
            <a:chExt cx="2050014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0014" cy="1609663"/>
            </a:xfrm>
            <a:custGeom>
              <a:avLst/>
              <a:gdLst/>
              <a:ahLst/>
              <a:cxnLst/>
              <a:rect l="l" t="t" r="r" b="b"/>
              <a:pathLst>
                <a:path w="2050014" h="1609663">
                  <a:moveTo>
                    <a:pt x="0" y="0"/>
                  </a:moveTo>
                  <a:lnTo>
                    <a:pt x="2050014" y="0"/>
                  </a:lnTo>
                  <a:lnTo>
                    <a:pt x="2050014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3"/>
              <a:stretch>
                <a:fillRect l="-99" r="-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2627" y="1084625"/>
            <a:ext cx="7455649" cy="8226567"/>
            <a:chOff x="0" y="0"/>
            <a:chExt cx="1963628" cy="2166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3628" cy="2166668"/>
            </a:xfrm>
            <a:custGeom>
              <a:avLst/>
              <a:gdLst/>
              <a:ahLst/>
              <a:cxnLst/>
              <a:rect l="l" t="t" r="r" b="b"/>
              <a:pathLst>
                <a:path w="1963628" h="2166668">
                  <a:moveTo>
                    <a:pt x="31152" y="0"/>
                  </a:moveTo>
                  <a:lnTo>
                    <a:pt x="1932476" y="0"/>
                  </a:lnTo>
                  <a:cubicBezTo>
                    <a:pt x="1940738" y="0"/>
                    <a:pt x="1948661" y="3282"/>
                    <a:pt x="1954503" y="9124"/>
                  </a:cubicBezTo>
                  <a:cubicBezTo>
                    <a:pt x="1960346" y="14966"/>
                    <a:pt x="1963628" y="22890"/>
                    <a:pt x="1963628" y="31152"/>
                  </a:cubicBezTo>
                  <a:lnTo>
                    <a:pt x="1963628" y="2135516"/>
                  </a:lnTo>
                  <a:cubicBezTo>
                    <a:pt x="1963628" y="2152721"/>
                    <a:pt x="1949680" y="2166668"/>
                    <a:pt x="1932476" y="2166668"/>
                  </a:cubicBezTo>
                  <a:lnTo>
                    <a:pt x="31152" y="2166668"/>
                  </a:lnTo>
                  <a:cubicBezTo>
                    <a:pt x="13947" y="2166668"/>
                    <a:pt x="0" y="2152721"/>
                    <a:pt x="0" y="2135516"/>
                  </a:cubicBezTo>
                  <a:lnTo>
                    <a:pt x="0" y="31152"/>
                  </a:lnTo>
                  <a:cubicBezTo>
                    <a:pt x="0" y="13947"/>
                    <a:pt x="13947" y="0"/>
                    <a:pt x="31152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63628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5098" y="-1094122"/>
            <a:ext cx="890198" cy="3436735"/>
            <a:chOff x="0" y="0"/>
            <a:chExt cx="234455" cy="905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455" cy="905148"/>
            </a:xfrm>
            <a:custGeom>
              <a:avLst/>
              <a:gdLst/>
              <a:ahLst/>
              <a:cxnLst/>
              <a:rect l="l" t="t" r="r" b="b"/>
              <a:pathLst>
                <a:path w="234455" h="905148">
                  <a:moveTo>
                    <a:pt x="117228" y="0"/>
                  </a:moveTo>
                  <a:lnTo>
                    <a:pt x="117228" y="0"/>
                  </a:lnTo>
                  <a:cubicBezTo>
                    <a:pt x="148318" y="0"/>
                    <a:pt x="178136" y="12351"/>
                    <a:pt x="200120" y="34335"/>
                  </a:cubicBezTo>
                  <a:cubicBezTo>
                    <a:pt x="222105" y="56320"/>
                    <a:pt x="234455" y="86137"/>
                    <a:pt x="234455" y="117228"/>
                  </a:cubicBezTo>
                  <a:lnTo>
                    <a:pt x="234455" y="787921"/>
                  </a:lnTo>
                  <a:cubicBezTo>
                    <a:pt x="234455" y="852664"/>
                    <a:pt x="181971" y="905148"/>
                    <a:pt x="117228" y="905148"/>
                  </a:cubicBezTo>
                  <a:lnTo>
                    <a:pt x="117228" y="905148"/>
                  </a:lnTo>
                  <a:cubicBezTo>
                    <a:pt x="52485" y="905148"/>
                    <a:pt x="0" y="852664"/>
                    <a:pt x="0" y="787921"/>
                  </a:cubicBezTo>
                  <a:lnTo>
                    <a:pt x="0" y="117228"/>
                  </a:lnTo>
                  <a:cubicBezTo>
                    <a:pt x="0" y="52485"/>
                    <a:pt x="52485" y="0"/>
                    <a:pt x="117228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4455" cy="93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786163" y="1798237"/>
            <a:ext cx="2200878" cy="1285101"/>
          </a:xfrm>
          <a:custGeom>
            <a:avLst/>
            <a:gdLst/>
            <a:ahLst/>
            <a:cxnLst/>
            <a:rect l="l" t="t" r="r" b="b"/>
            <a:pathLst>
              <a:path w="2200878" h="1285101">
                <a:moveTo>
                  <a:pt x="0" y="0"/>
                </a:moveTo>
                <a:lnTo>
                  <a:pt x="2200877" y="0"/>
                </a:lnTo>
                <a:lnTo>
                  <a:pt x="2200877" y="1285101"/>
                </a:lnTo>
                <a:lnTo>
                  <a:pt x="0" y="1285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79898" y="4217936"/>
            <a:ext cx="5341106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Customers aged </a:t>
            </a: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30 to 50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 show the highest likelihood of purchasing organic products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Younger and older demographics have lower purchase rates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The distribution suggests a peak in organic purchases around the </a:t>
            </a: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mid-40s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 age range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79898" y="3412889"/>
            <a:ext cx="9771783" cy="47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3657" dirty="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Age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2700A-3A5C-312F-3CD1-97752D38FDA5}"/>
              </a:ext>
            </a:extLst>
          </p:cNvPr>
          <p:cNvSpPr txBox="1"/>
          <p:nvPr/>
        </p:nvSpPr>
        <p:spPr>
          <a:xfrm>
            <a:off x="4258108" y="374138"/>
            <a:ext cx="9771783" cy="52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4800" dirty="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Initial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262" y="332095"/>
            <a:ext cx="6945882" cy="4751439"/>
            <a:chOff x="0" y="0"/>
            <a:chExt cx="1076099" cy="736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6099" cy="736122"/>
            </a:xfrm>
            <a:custGeom>
              <a:avLst/>
              <a:gdLst/>
              <a:ahLst/>
              <a:cxnLst/>
              <a:rect l="l" t="t" r="r" b="b"/>
              <a:pathLst>
                <a:path w="1076099" h="736122">
                  <a:moveTo>
                    <a:pt x="25636" y="0"/>
                  </a:moveTo>
                  <a:lnTo>
                    <a:pt x="1050463" y="0"/>
                  </a:lnTo>
                  <a:cubicBezTo>
                    <a:pt x="1057262" y="0"/>
                    <a:pt x="1063783" y="2701"/>
                    <a:pt x="1068590" y="7509"/>
                  </a:cubicBezTo>
                  <a:cubicBezTo>
                    <a:pt x="1073398" y="12316"/>
                    <a:pt x="1076099" y="18837"/>
                    <a:pt x="1076099" y="25636"/>
                  </a:cubicBezTo>
                  <a:lnTo>
                    <a:pt x="1076099" y="710486"/>
                  </a:lnTo>
                  <a:cubicBezTo>
                    <a:pt x="1076099" y="717285"/>
                    <a:pt x="1073398" y="723806"/>
                    <a:pt x="1068590" y="728614"/>
                  </a:cubicBezTo>
                  <a:cubicBezTo>
                    <a:pt x="1063783" y="733421"/>
                    <a:pt x="1057262" y="736122"/>
                    <a:pt x="1050463" y="736122"/>
                  </a:cubicBezTo>
                  <a:lnTo>
                    <a:pt x="25636" y="736122"/>
                  </a:lnTo>
                  <a:cubicBezTo>
                    <a:pt x="18837" y="736122"/>
                    <a:pt x="12316" y="733421"/>
                    <a:pt x="7509" y="728614"/>
                  </a:cubicBezTo>
                  <a:cubicBezTo>
                    <a:pt x="2701" y="723806"/>
                    <a:pt x="0" y="717285"/>
                    <a:pt x="0" y="710486"/>
                  </a:cubicBezTo>
                  <a:lnTo>
                    <a:pt x="0" y="25636"/>
                  </a:lnTo>
                  <a:cubicBezTo>
                    <a:pt x="0" y="18837"/>
                    <a:pt x="2701" y="12316"/>
                    <a:pt x="7509" y="7509"/>
                  </a:cubicBezTo>
                  <a:cubicBezTo>
                    <a:pt x="12316" y="2701"/>
                    <a:pt x="18837" y="0"/>
                    <a:pt x="25636" y="0"/>
                  </a:cubicBezTo>
                  <a:close/>
                </a:path>
              </a:pathLst>
            </a:custGeom>
            <a:blipFill>
              <a:blip r:embed="rId3"/>
              <a:stretch>
                <a:fillRect t="-77" b="-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50321" y="5300062"/>
            <a:ext cx="7098823" cy="4682179"/>
            <a:chOff x="0" y="0"/>
            <a:chExt cx="1099793" cy="725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9793" cy="725392"/>
            </a:xfrm>
            <a:custGeom>
              <a:avLst/>
              <a:gdLst/>
              <a:ahLst/>
              <a:cxnLst/>
              <a:rect l="l" t="t" r="r" b="b"/>
              <a:pathLst>
                <a:path w="1099793" h="725392">
                  <a:moveTo>
                    <a:pt x="25084" y="0"/>
                  </a:moveTo>
                  <a:lnTo>
                    <a:pt x="1074710" y="0"/>
                  </a:lnTo>
                  <a:cubicBezTo>
                    <a:pt x="1088563" y="0"/>
                    <a:pt x="1099793" y="11230"/>
                    <a:pt x="1099793" y="25084"/>
                  </a:cubicBezTo>
                  <a:lnTo>
                    <a:pt x="1099793" y="700308"/>
                  </a:lnTo>
                  <a:cubicBezTo>
                    <a:pt x="1099793" y="714162"/>
                    <a:pt x="1088563" y="725392"/>
                    <a:pt x="1074710" y="725392"/>
                  </a:cubicBezTo>
                  <a:lnTo>
                    <a:pt x="25084" y="725392"/>
                  </a:lnTo>
                  <a:cubicBezTo>
                    <a:pt x="11230" y="725392"/>
                    <a:pt x="0" y="714162"/>
                    <a:pt x="0" y="700308"/>
                  </a:cubicBezTo>
                  <a:lnTo>
                    <a:pt x="0" y="25084"/>
                  </a:lnTo>
                  <a:cubicBezTo>
                    <a:pt x="0" y="11230"/>
                    <a:pt x="11230" y="0"/>
                    <a:pt x="25084" y="0"/>
                  </a:cubicBezTo>
                  <a:close/>
                </a:path>
              </a:pathLst>
            </a:custGeom>
            <a:blipFill>
              <a:blip r:embed="rId4"/>
              <a:stretch>
                <a:fillRect t="-609" b="-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09514" y="8113870"/>
            <a:ext cx="1087583" cy="2552985"/>
            <a:chOff x="0" y="0"/>
            <a:chExt cx="286442" cy="6723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6442" cy="672391"/>
            </a:xfrm>
            <a:custGeom>
              <a:avLst/>
              <a:gdLst/>
              <a:ahLst/>
              <a:cxnLst/>
              <a:rect l="l" t="t" r="r" b="b"/>
              <a:pathLst>
                <a:path w="286442" h="672391">
                  <a:moveTo>
                    <a:pt x="128132" y="0"/>
                  </a:moveTo>
                  <a:lnTo>
                    <a:pt x="158309" y="0"/>
                  </a:lnTo>
                  <a:cubicBezTo>
                    <a:pt x="192292" y="0"/>
                    <a:pt x="224883" y="13500"/>
                    <a:pt x="248912" y="37529"/>
                  </a:cubicBezTo>
                  <a:cubicBezTo>
                    <a:pt x="272942" y="61559"/>
                    <a:pt x="286442" y="94150"/>
                    <a:pt x="286442" y="128132"/>
                  </a:cubicBezTo>
                  <a:lnTo>
                    <a:pt x="286442" y="544259"/>
                  </a:lnTo>
                  <a:cubicBezTo>
                    <a:pt x="286442" y="578241"/>
                    <a:pt x="272942" y="610832"/>
                    <a:pt x="248912" y="634862"/>
                  </a:cubicBezTo>
                  <a:cubicBezTo>
                    <a:pt x="224883" y="658891"/>
                    <a:pt x="192292" y="672391"/>
                    <a:pt x="158309" y="672391"/>
                  </a:cubicBezTo>
                  <a:lnTo>
                    <a:pt x="128132" y="672391"/>
                  </a:lnTo>
                  <a:cubicBezTo>
                    <a:pt x="94150" y="672391"/>
                    <a:pt x="61559" y="658891"/>
                    <a:pt x="37529" y="634862"/>
                  </a:cubicBezTo>
                  <a:cubicBezTo>
                    <a:pt x="13500" y="610832"/>
                    <a:pt x="0" y="578241"/>
                    <a:pt x="0" y="544259"/>
                  </a:cubicBezTo>
                  <a:lnTo>
                    <a:pt x="0" y="128132"/>
                  </a:lnTo>
                  <a:cubicBezTo>
                    <a:pt x="0" y="94150"/>
                    <a:pt x="13500" y="61559"/>
                    <a:pt x="37529" y="37529"/>
                  </a:cubicBezTo>
                  <a:cubicBezTo>
                    <a:pt x="61559" y="13500"/>
                    <a:pt x="94150" y="0"/>
                    <a:pt x="128132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86442" cy="700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29292" y="1028700"/>
            <a:ext cx="7219225" cy="1732393"/>
            <a:chOff x="0" y="0"/>
            <a:chExt cx="1901360" cy="4562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01360" cy="456268"/>
            </a:xfrm>
            <a:custGeom>
              <a:avLst/>
              <a:gdLst/>
              <a:ahLst/>
              <a:cxnLst/>
              <a:rect l="l" t="t" r="r" b="b"/>
              <a:pathLst>
                <a:path w="1901360" h="456268">
                  <a:moveTo>
                    <a:pt x="19303" y="0"/>
                  </a:moveTo>
                  <a:lnTo>
                    <a:pt x="1882056" y="0"/>
                  </a:lnTo>
                  <a:cubicBezTo>
                    <a:pt x="1887176" y="0"/>
                    <a:pt x="1892086" y="2034"/>
                    <a:pt x="1895706" y="5654"/>
                  </a:cubicBezTo>
                  <a:cubicBezTo>
                    <a:pt x="1899326" y="9274"/>
                    <a:pt x="1901360" y="14184"/>
                    <a:pt x="1901360" y="19303"/>
                  </a:cubicBezTo>
                  <a:lnTo>
                    <a:pt x="1901360" y="436965"/>
                  </a:lnTo>
                  <a:cubicBezTo>
                    <a:pt x="1901360" y="442084"/>
                    <a:pt x="1899326" y="446994"/>
                    <a:pt x="1895706" y="450614"/>
                  </a:cubicBezTo>
                  <a:cubicBezTo>
                    <a:pt x="1892086" y="454234"/>
                    <a:pt x="1887176" y="456268"/>
                    <a:pt x="1882056" y="456268"/>
                  </a:cubicBezTo>
                  <a:lnTo>
                    <a:pt x="19303" y="456268"/>
                  </a:lnTo>
                  <a:cubicBezTo>
                    <a:pt x="14184" y="456268"/>
                    <a:pt x="9274" y="454234"/>
                    <a:pt x="5654" y="450614"/>
                  </a:cubicBezTo>
                  <a:cubicBezTo>
                    <a:pt x="2034" y="446994"/>
                    <a:pt x="0" y="442084"/>
                    <a:pt x="0" y="436965"/>
                  </a:cubicBezTo>
                  <a:lnTo>
                    <a:pt x="0" y="19303"/>
                  </a:lnTo>
                  <a:cubicBezTo>
                    <a:pt x="0" y="14184"/>
                    <a:pt x="2034" y="9274"/>
                    <a:pt x="5654" y="5654"/>
                  </a:cubicBezTo>
                  <a:cubicBezTo>
                    <a:pt x="9274" y="2034"/>
                    <a:pt x="14184" y="0"/>
                    <a:pt x="19303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901360" cy="48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25310" y="2941915"/>
            <a:ext cx="4027189" cy="3856033"/>
          </a:xfrm>
          <a:custGeom>
            <a:avLst/>
            <a:gdLst/>
            <a:ahLst/>
            <a:cxnLst/>
            <a:rect l="l" t="t" r="r" b="b"/>
            <a:pathLst>
              <a:path w="4027189" h="3856033">
                <a:moveTo>
                  <a:pt x="0" y="0"/>
                </a:moveTo>
                <a:lnTo>
                  <a:pt x="4027189" y="0"/>
                </a:lnTo>
                <a:lnTo>
                  <a:pt x="4027189" y="3856034"/>
                </a:lnTo>
                <a:lnTo>
                  <a:pt x="0" y="385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504997" y="1688433"/>
            <a:ext cx="7104517" cy="49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</a:pPr>
            <a:r>
              <a:rPr lang="en-US" sz="386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Loyalty Status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6994284"/>
            <a:ext cx="7104517" cy="26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Tin -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 highest percentage of organic buyers (30%)</a:t>
            </a:r>
          </a:p>
          <a:p>
            <a:pPr algn="l">
              <a:lnSpc>
                <a:spcPts val="4223"/>
              </a:lnSpc>
            </a:pP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Silver - 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high proportion of organic buyers.</a:t>
            </a:r>
          </a:p>
          <a:p>
            <a:pPr algn="l">
              <a:lnSpc>
                <a:spcPts val="4223"/>
              </a:lnSpc>
            </a:pP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Gold -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 moderate proportion</a:t>
            </a:r>
          </a:p>
          <a:p>
            <a:pPr algn="l">
              <a:lnSpc>
                <a:spcPts val="4223"/>
              </a:lnSpc>
            </a:pPr>
            <a:r>
              <a:rPr lang="en-US" sz="2199">
                <a:solidFill>
                  <a:srgbClr val="444443"/>
                </a:solidFill>
                <a:latin typeface="ABeeZee Bold"/>
                <a:ea typeface="ABeeZee Bold"/>
                <a:cs typeface="ABeeZee Bold"/>
                <a:sym typeface="ABeeZee Bold"/>
              </a:rPr>
              <a:t>Platinum -</a:t>
            </a:r>
            <a:r>
              <a:rPr lang="en-US" sz="2199">
                <a:solidFill>
                  <a:srgbClr val="444443"/>
                </a:solidFill>
                <a:latin typeface="ABeeZee"/>
                <a:ea typeface="ABeeZee"/>
                <a:cs typeface="ABeeZee"/>
                <a:sym typeface="ABeeZee"/>
              </a:rPr>
              <a:t> lowest organic adoption rate</a:t>
            </a:r>
          </a:p>
          <a:p>
            <a:pPr algn="l">
              <a:lnSpc>
                <a:spcPts val="4223"/>
              </a:lnSpc>
            </a:pPr>
            <a:endParaRPr lang="en-US" sz="2199">
              <a:solidFill>
                <a:srgbClr val="44444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516" y="1030216"/>
            <a:ext cx="19235032" cy="8226567"/>
            <a:chOff x="0" y="0"/>
            <a:chExt cx="5066017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6017" cy="2166668"/>
            </a:xfrm>
            <a:custGeom>
              <a:avLst/>
              <a:gdLst/>
              <a:ahLst/>
              <a:cxnLst/>
              <a:rect l="l" t="t" r="r" b="b"/>
              <a:pathLst>
                <a:path w="5066017" h="2166668">
                  <a:moveTo>
                    <a:pt x="12075" y="0"/>
                  </a:moveTo>
                  <a:lnTo>
                    <a:pt x="5053942" y="0"/>
                  </a:lnTo>
                  <a:cubicBezTo>
                    <a:pt x="5060611" y="0"/>
                    <a:pt x="5066017" y="5406"/>
                    <a:pt x="5066017" y="12075"/>
                  </a:cubicBezTo>
                  <a:lnTo>
                    <a:pt x="5066017" y="2154593"/>
                  </a:lnTo>
                  <a:cubicBezTo>
                    <a:pt x="5066017" y="2161262"/>
                    <a:pt x="5060611" y="2166668"/>
                    <a:pt x="5053942" y="2166668"/>
                  </a:cubicBezTo>
                  <a:lnTo>
                    <a:pt x="12075" y="2166668"/>
                  </a:lnTo>
                  <a:cubicBezTo>
                    <a:pt x="5406" y="2166668"/>
                    <a:pt x="0" y="2161262"/>
                    <a:pt x="0" y="2154593"/>
                  </a:cubicBezTo>
                  <a:lnTo>
                    <a:pt x="0" y="12075"/>
                  </a:lnTo>
                  <a:cubicBezTo>
                    <a:pt x="0" y="5406"/>
                    <a:pt x="5406" y="0"/>
                    <a:pt x="12075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66017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954" y="2147899"/>
            <a:ext cx="9434501" cy="6035536"/>
            <a:chOff x="0" y="0"/>
            <a:chExt cx="1461651" cy="935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1651" cy="935062"/>
            </a:xfrm>
            <a:custGeom>
              <a:avLst/>
              <a:gdLst/>
              <a:ahLst/>
              <a:cxnLst/>
              <a:rect l="l" t="t" r="r" b="b"/>
              <a:pathLst>
                <a:path w="1461651" h="935062">
                  <a:moveTo>
                    <a:pt x="18874" y="0"/>
                  </a:moveTo>
                  <a:lnTo>
                    <a:pt x="1442777" y="0"/>
                  </a:lnTo>
                  <a:cubicBezTo>
                    <a:pt x="1447783" y="0"/>
                    <a:pt x="1452584" y="1988"/>
                    <a:pt x="1456123" y="5528"/>
                  </a:cubicBezTo>
                  <a:cubicBezTo>
                    <a:pt x="1459663" y="9067"/>
                    <a:pt x="1461651" y="13868"/>
                    <a:pt x="1461651" y="18874"/>
                  </a:cubicBezTo>
                  <a:lnTo>
                    <a:pt x="1461651" y="916189"/>
                  </a:lnTo>
                  <a:cubicBezTo>
                    <a:pt x="1461651" y="926612"/>
                    <a:pt x="1453201" y="935062"/>
                    <a:pt x="1442777" y="935062"/>
                  </a:cubicBezTo>
                  <a:lnTo>
                    <a:pt x="18874" y="935062"/>
                  </a:lnTo>
                  <a:cubicBezTo>
                    <a:pt x="13868" y="935062"/>
                    <a:pt x="9067" y="933074"/>
                    <a:pt x="5528" y="929535"/>
                  </a:cubicBezTo>
                  <a:cubicBezTo>
                    <a:pt x="1988" y="925995"/>
                    <a:pt x="0" y="921194"/>
                    <a:pt x="0" y="916189"/>
                  </a:cubicBezTo>
                  <a:lnTo>
                    <a:pt x="0" y="18874"/>
                  </a:lnTo>
                  <a:cubicBezTo>
                    <a:pt x="0" y="13868"/>
                    <a:pt x="1988" y="9067"/>
                    <a:pt x="5528" y="5528"/>
                  </a:cubicBezTo>
                  <a:cubicBezTo>
                    <a:pt x="9067" y="1988"/>
                    <a:pt x="13868" y="0"/>
                    <a:pt x="18874" y="0"/>
                  </a:cubicBezTo>
                  <a:close/>
                </a:path>
              </a:pathLst>
            </a:custGeom>
            <a:solidFill>
              <a:srgbClr val="F4DEB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17849" y="2125732"/>
            <a:ext cx="2941451" cy="6035536"/>
            <a:chOff x="0" y="0"/>
            <a:chExt cx="774703" cy="15896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4703" cy="1589606"/>
            </a:xfrm>
            <a:custGeom>
              <a:avLst/>
              <a:gdLst/>
              <a:ahLst/>
              <a:cxnLst/>
              <a:rect l="l" t="t" r="r" b="b"/>
              <a:pathLst>
                <a:path w="774703" h="1589606">
                  <a:moveTo>
                    <a:pt x="47376" y="0"/>
                  </a:moveTo>
                  <a:lnTo>
                    <a:pt x="727327" y="0"/>
                  </a:lnTo>
                  <a:cubicBezTo>
                    <a:pt x="753492" y="0"/>
                    <a:pt x="774703" y="21211"/>
                    <a:pt x="774703" y="47376"/>
                  </a:cubicBezTo>
                  <a:lnTo>
                    <a:pt x="774703" y="1542230"/>
                  </a:lnTo>
                  <a:cubicBezTo>
                    <a:pt x="774703" y="1554795"/>
                    <a:pt x="769712" y="1566845"/>
                    <a:pt x="760827" y="1575730"/>
                  </a:cubicBezTo>
                  <a:cubicBezTo>
                    <a:pt x="751942" y="1584615"/>
                    <a:pt x="739892" y="1589606"/>
                    <a:pt x="727327" y="1589606"/>
                  </a:cubicBezTo>
                  <a:lnTo>
                    <a:pt x="47376" y="1589606"/>
                  </a:lnTo>
                  <a:cubicBezTo>
                    <a:pt x="21211" y="1589606"/>
                    <a:pt x="0" y="1568395"/>
                    <a:pt x="0" y="1542230"/>
                  </a:cubicBezTo>
                  <a:lnTo>
                    <a:pt x="0" y="47376"/>
                  </a:lnTo>
                  <a:cubicBezTo>
                    <a:pt x="0" y="34811"/>
                    <a:pt x="4991" y="22761"/>
                    <a:pt x="13876" y="13876"/>
                  </a:cubicBezTo>
                  <a:cubicBezTo>
                    <a:pt x="22761" y="4991"/>
                    <a:pt x="34811" y="0"/>
                    <a:pt x="47376" y="0"/>
                  </a:cubicBezTo>
                  <a:close/>
                </a:path>
              </a:pathLst>
            </a:custGeom>
            <a:solidFill>
              <a:srgbClr val="E07E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74703" cy="1618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995420" y="2125732"/>
            <a:ext cx="4021566" cy="6035536"/>
          </a:xfrm>
          <a:custGeom>
            <a:avLst/>
            <a:gdLst/>
            <a:ahLst/>
            <a:cxnLst/>
            <a:rect l="l" t="t" r="r" b="b"/>
            <a:pathLst>
              <a:path w="4021566" h="6035536">
                <a:moveTo>
                  <a:pt x="0" y="0"/>
                </a:moveTo>
                <a:lnTo>
                  <a:pt x="4021566" y="0"/>
                </a:lnTo>
                <a:lnTo>
                  <a:pt x="4021566" y="6035536"/>
                </a:lnTo>
                <a:lnTo>
                  <a:pt x="0" y="6035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0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-890319" y="3292295"/>
            <a:ext cx="6079871" cy="3746746"/>
          </a:xfrm>
          <a:custGeom>
            <a:avLst/>
            <a:gdLst/>
            <a:ahLst/>
            <a:cxnLst/>
            <a:rect l="l" t="t" r="r" b="b"/>
            <a:pathLst>
              <a:path w="6079871" h="3746746">
                <a:moveTo>
                  <a:pt x="0" y="0"/>
                </a:moveTo>
                <a:lnTo>
                  <a:pt x="6079871" y="0"/>
                </a:lnTo>
                <a:lnTo>
                  <a:pt x="6079871" y="3746745"/>
                </a:lnTo>
                <a:lnTo>
                  <a:pt x="0" y="374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97" r="-4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59676" y="1378055"/>
            <a:ext cx="10968648" cy="51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4035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Model Development &amp; Comparison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1566" y="2233741"/>
            <a:ext cx="8711118" cy="496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Method</a:t>
            </a:r>
          </a:p>
          <a:p>
            <a:pPr algn="ctr">
              <a:lnSpc>
                <a:spcPts val="1812"/>
              </a:lnSpc>
            </a:pPr>
            <a:endParaRPr lang="en-US" sz="2499">
              <a:solidFill>
                <a:srgbClr val="000000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algn="just"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Tested five different models to understand which one best predicts organic product buyers.</a:t>
            </a:r>
          </a:p>
          <a:p>
            <a:pPr algn="just">
              <a:lnSpc>
                <a:spcPts val="3774"/>
              </a:lnSpc>
            </a:pPr>
            <a:endParaRPr lang="en-US" sz="24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Improved some models by fine-tuning them for better results.</a:t>
            </a:r>
          </a:p>
          <a:p>
            <a:pPr algn="just">
              <a:lnSpc>
                <a:spcPts val="3774"/>
              </a:lnSpc>
            </a:pPr>
            <a:endParaRPr lang="en-US" sz="24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774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Focused on finding the right balance between identifying potential buyers and avoiding unnecessary marketing efforts.</a:t>
            </a:r>
          </a:p>
          <a:p>
            <a:pPr algn="just">
              <a:lnSpc>
                <a:spcPts val="3774"/>
              </a:lnSpc>
            </a:pPr>
            <a:endParaRPr lang="en-US" sz="24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774"/>
              </a:lnSpc>
            </a:pPr>
            <a:endParaRPr lang="en-US" sz="24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516" y="1030216"/>
            <a:ext cx="19235032" cy="8226567"/>
            <a:chOff x="0" y="0"/>
            <a:chExt cx="5066017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6017" cy="2166668"/>
            </a:xfrm>
            <a:custGeom>
              <a:avLst/>
              <a:gdLst/>
              <a:ahLst/>
              <a:cxnLst/>
              <a:rect l="l" t="t" r="r" b="b"/>
              <a:pathLst>
                <a:path w="5066017" h="2166668">
                  <a:moveTo>
                    <a:pt x="12075" y="0"/>
                  </a:moveTo>
                  <a:lnTo>
                    <a:pt x="5053942" y="0"/>
                  </a:lnTo>
                  <a:cubicBezTo>
                    <a:pt x="5060611" y="0"/>
                    <a:pt x="5066017" y="5406"/>
                    <a:pt x="5066017" y="12075"/>
                  </a:cubicBezTo>
                  <a:lnTo>
                    <a:pt x="5066017" y="2154593"/>
                  </a:lnTo>
                  <a:cubicBezTo>
                    <a:pt x="5066017" y="2161262"/>
                    <a:pt x="5060611" y="2166668"/>
                    <a:pt x="5053942" y="2166668"/>
                  </a:cubicBezTo>
                  <a:lnTo>
                    <a:pt x="12075" y="2166668"/>
                  </a:lnTo>
                  <a:cubicBezTo>
                    <a:pt x="5406" y="2166668"/>
                    <a:pt x="0" y="2161262"/>
                    <a:pt x="0" y="2154593"/>
                  </a:cubicBezTo>
                  <a:lnTo>
                    <a:pt x="0" y="12075"/>
                  </a:lnTo>
                  <a:cubicBezTo>
                    <a:pt x="0" y="5406"/>
                    <a:pt x="5406" y="0"/>
                    <a:pt x="12075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66017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11159" y="443080"/>
            <a:ext cx="6861183" cy="9392582"/>
            <a:chOff x="0" y="0"/>
            <a:chExt cx="636990" cy="872004"/>
          </a:xfrm>
        </p:grpSpPr>
        <p:sp>
          <p:nvSpPr>
            <p:cNvPr id="6" name="Freeform 6"/>
            <p:cNvSpPr/>
            <p:nvPr/>
          </p:nvSpPr>
          <p:spPr>
            <a:xfrm rot="5400000">
              <a:off x="-117507" y="117507"/>
              <a:ext cx="872004" cy="636990"/>
            </a:xfrm>
            <a:custGeom>
              <a:avLst/>
              <a:gdLst/>
              <a:ahLst/>
              <a:cxnLst/>
              <a:rect l="l" t="t" r="r" b="b"/>
              <a:pathLst>
                <a:path w="872004" h="636990">
                  <a:moveTo>
                    <a:pt x="0" y="611037"/>
                  </a:moveTo>
                  <a:lnTo>
                    <a:pt x="0" y="25952"/>
                  </a:lnTo>
                  <a:cubicBezTo>
                    <a:pt x="0" y="19069"/>
                    <a:pt x="2734" y="12468"/>
                    <a:pt x="7601" y="7601"/>
                  </a:cubicBezTo>
                  <a:cubicBezTo>
                    <a:pt x="12468" y="2734"/>
                    <a:pt x="19069" y="0"/>
                    <a:pt x="25952" y="0"/>
                  </a:cubicBezTo>
                  <a:lnTo>
                    <a:pt x="846051" y="0"/>
                  </a:lnTo>
                  <a:cubicBezTo>
                    <a:pt x="852934" y="0"/>
                    <a:pt x="859535" y="2734"/>
                    <a:pt x="864402" y="7601"/>
                  </a:cubicBezTo>
                  <a:cubicBezTo>
                    <a:pt x="869269" y="12468"/>
                    <a:pt x="872004" y="19069"/>
                    <a:pt x="872004" y="25952"/>
                  </a:cubicBezTo>
                  <a:lnTo>
                    <a:pt x="872004" y="611037"/>
                  </a:lnTo>
                  <a:cubicBezTo>
                    <a:pt x="872004" y="617920"/>
                    <a:pt x="869269" y="624521"/>
                    <a:pt x="864402" y="629388"/>
                  </a:cubicBezTo>
                  <a:cubicBezTo>
                    <a:pt x="859535" y="634255"/>
                    <a:pt x="852934" y="636990"/>
                    <a:pt x="846051" y="636990"/>
                  </a:cubicBezTo>
                  <a:lnTo>
                    <a:pt x="25952" y="636990"/>
                  </a:lnTo>
                  <a:cubicBezTo>
                    <a:pt x="19069" y="636990"/>
                    <a:pt x="12468" y="634255"/>
                    <a:pt x="7601" y="629388"/>
                  </a:cubicBezTo>
                  <a:cubicBezTo>
                    <a:pt x="2734" y="624521"/>
                    <a:pt x="0" y="617920"/>
                    <a:pt x="0" y="611037"/>
                  </a:cubicBezTo>
                  <a:close/>
                </a:path>
              </a:pathLst>
            </a:custGeom>
            <a:blipFill>
              <a:blip r:embed="rId3"/>
              <a:stretch>
                <a:fillRect l="-53046" r="-2059" b="-82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64218" y="1563276"/>
            <a:ext cx="1528436" cy="7152191"/>
            <a:chOff x="0" y="0"/>
            <a:chExt cx="402551" cy="1883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551" cy="1883705"/>
            </a:xfrm>
            <a:custGeom>
              <a:avLst/>
              <a:gdLst/>
              <a:ahLst/>
              <a:cxnLst/>
              <a:rect l="l" t="t" r="r" b="b"/>
              <a:pathLst>
                <a:path w="402551" h="1883705">
                  <a:moveTo>
                    <a:pt x="201275" y="0"/>
                  </a:moveTo>
                  <a:lnTo>
                    <a:pt x="201275" y="0"/>
                  </a:lnTo>
                  <a:cubicBezTo>
                    <a:pt x="254657" y="0"/>
                    <a:pt x="305852" y="21206"/>
                    <a:pt x="343599" y="58952"/>
                  </a:cubicBezTo>
                  <a:cubicBezTo>
                    <a:pt x="381345" y="96699"/>
                    <a:pt x="402551" y="147894"/>
                    <a:pt x="402551" y="201275"/>
                  </a:cubicBezTo>
                  <a:lnTo>
                    <a:pt x="402551" y="1682429"/>
                  </a:lnTo>
                  <a:cubicBezTo>
                    <a:pt x="402551" y="1793591"/>
                    <a:pt x="312437" y="1883705"/>
                    <a:pt x="201275" y="1883705"/>
                  </a:cubicBezTo>
                  <a:lnTo>
                    <a:pt x="201275" y="1883705"/>
                  </a:lnTo>
                  <a:cubicBezTo>
                    <a:pt x="90114" y="1883705"/>
                    <a:pt x="0" y="1793591"/>
                    <a:pt x="0" y="1682429"/>
                  </a:cubicBezTo>
                  <a:lnTo>
                    <a:pt x="0" y="201275"/>
                  </a:lnTo>
                  <a:cubicBezTo>
                    <a:pt x="0" y="90114"/>
                    <a:pt x="90114" y="0"/>
                    <a:pt x="201275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551" cy="1912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278333" y="5476849"/>
            <a:ext cx="4132342" cy="2096225"/>
          </a:xfrm>
          <a:custGeom>
            <a:avLst/>
            <a:gdLst/>
            <a:ahLst/>
            <a:cxnLst/>
            <a:rect l="l" t="t" r="r" b="b"/>
            <a:pathLst>
              <a:path w="4132342" h="2096225">
                <a:moveTo>
                  <a:pt x="0" y="0"/>
                </a:moveTo>
                <a:lnTo>
                  <a:pt x="4132343" y="0"/>
                </a:lnTo>
                <a:lnTo>
                  <a:pt x="4132343" y="2096224"/>
                </a:lnTo>
                <a:lnTo>
                  <a:pt x="0" y="209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96392" y="2637298"/>
            <a:ext cx="6033486" cy="71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3"/>
              </a:lnSpc>
            </a:pPr>
            <a:r>
              <a:rPr lang="en-US" sz="551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Final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6391" y="3593110"/>
            <a:ext cx="845720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199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Two final models </a:t>
            </a:r>
            <a:r>
              <a:rPr lang="en-US" sz="2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were chosen because they predict who is most likely to purchase organic products with higher confidence.</a:t>
            </a:r>
          </a:p>
          <a:p>
            <a:pPr algn="just">
              <a:lnSpc>
                <a:spcPts val="2595"/>
              </a:lnSpc>
            </a:pPr>
            <a:endParaRPr lang="en-US" sz="21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96648" y="4814062"/>
            <a:ext cx="895712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6067" y="5838466"/>
            <a:ext cx="1536874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Affluence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6067" y="6863229"/>
            <a:ext cx="1536874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6067" y="7695031"/>
            <a:ext cx="1536874" cy="65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1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Loyalty Status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13466" y="4814062"/>
            <a:ext cx="6341582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Customers aged 30-45 are the top buyers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13466" y="5838466"/>
            <a:ext cx="6341582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Higher-income customers prefer organics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13466" y="6901329"/>
            <a:ext cx="6341582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Women are more likely to purchase organic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13466" y="7856956"/>
            <a:ext cx="6341582" cy="32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Silves &amp; Tin shoppers buy organic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5779" y="1621619"/>
            <a:ext cx="14389834" cy="7152191"/>
            <a:chOff x="0" y="0"/>
            <a:chExt cx="3789915" cy="18837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9915" cy="1883705"/>
            </a:xfrm>
            <a:custGeom>
              <a:avLst/>
              <a:gdLst/>
              <a:ahLst/>
              <a:cxnLst/>
              <a:rect l="l" t="t" r="r" b="b"/>
              <a:pathLst>
                <a:path w="3789915" h="1883705">
                  <a:moveTo>
                    <a:pt x="27439" y="0"/>
                  </a:moveTo>
                  <a:lnTo>
                    <a:pt x="3762477" y="0"/>
                  </a:lnTo>
                  <a:cubicBezTo>
                    <a:pt x="3777631" y="0"/>
                    <a:pt x="3789915" y="12285"/>
                    <a:pt x="3789915" y="27439"/>
                  </a:cubicBezTo>
                  <a:lnTo>
                    <a:pt x="3789915" y="1856266"/>
                  </a:lnTo>
                  <a:cubicBezTo>
                    <a:pt x="3789915" y="1871420"/>
                    <a:pt x="3777631" y="1883705"/>
                    <a:pt x="3762477" y="1883705"/>
                  </a:cubicBezTo>
                  <a:lnTo>
                    <a:pt x="27439" y="1883705"/>
                  </a:lnTo>
                  <a:cubicBezTo>
                    <a:pt x="12285" y="1883705"/>
                    <a:pt x="0" y="1871420"/>
                    <a:pt x="0" y="1856266"/>
                  </a:cubicBezTo>
                  <a:lnTo>
                    <a:pt x="0" y="27439"/>
                  </a:lnTo>
                  <a:cubicBezTo>
                    <a:pt x="0" y="12285"/>
                    <a:pt x="12285" y="0"/>
                    <a:pt x="27439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789915" cy="1912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36141" y="1954599"/>
            <a:ext cx="5796828" cy="6486231"/>
            <a:chOff x="0" y="0"/>
            <a:chExt cx="1526736" cy="17083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6736" cy="1708308"/>
            </a:xfrm>
            <a:custGeom>
              <a:avLst/>
              <a:gdLst/>
              <a:ahLst/>
              <a:cxnLst/>
              <a:rect l="l" t="t" r="r" b="b"/>
              <a:pathLst>
                <a:path w="1526736" h="1708308">
                  <a:moveTo>
                    <a:pt x="68113" y="0"/>
                  </a:moveTo>
                  <a:lnTo>
                    <a:pt x="1458624" y="0"/>
                  </a:lnTo>
                  <a:cubicBezTo>
                    <a:pt x="1476688" y="0"/>
                    <a:pt x="1494013" y="7176"/>
                    <a:pt x="1506787" y="19950"/>
                  </a:cubicBezTo>
                  <a:cubicBezTo>
                    <a:pt x="1519560" y="32723"/>
                    <a:pt x="1526736" y="50048"/>
                    <a:pt x="1526736" y="68113"/>
                  </a:cubicBezTo>
                  <a:lnTo>
                    <a:pt x="1526736" y="1640195"/>
                  </a:lnTo>
                  <a:cubicBezTo>
                    <a:pt x="1526736" y="1658260"/>
                    <a:pt x="1519560" y="1675584"/>
                    <a:pt x="1506787" y="1688358"/>
                  </a:cubicBezTo>
                  <a:cubicBezTo>
                    <a:pt x="1494013" y="1701132"/>
                    <a:pt x="1476688" y="1708308"/>
                    <a:pt x="1458624" y="1708308"/>
                  </a:cubicBezTo>
                  <a:lnTo>
                    <a:pt x="68113" y="1708308"/>
                  </a:lnTo>
                  <a:cubicBezTo>
                    <a:pt x="50048" y="1708308"/>
                    <a:pt x="32723" y="1701132"/>
                    <a:pt x="19950" y="1688358"/>
                  </a:cubicBezTo>
                  <a:cubicBezTo>
                    <a:pt x="7176" y="1675584"/>
                    <a:pt x="0" y="1658260"/>
                    <a:pt x="0" y="1640195"/>
                  </a:cubicBezTo>
                  <a:lnTo>
                    <a:pt x="0" y="68113"/>
                  </a:lnTo>
                  <a:cubicBezTo>
                    <a:pt x="0" y="50048"/>
                    <a:pt x="7176" y="32723"/>
                    <a:pt x="19950" y="19950"/>
                  </a:cubicBezTo>
                  <a:cubicBezTo>
                    <a:pt x="32723" y="7176"/>
                    <a:pt x="50048" y="0"/>
                    <a:pt x="681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26736" cy="1736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68712" y="1954599"/>
            <a:ext cx="6940207" cy="6486231"/>
            <a:chOff x="0" y="0"/>
            <a:chExt cx="9253609" cy="8648308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4563304" cy="4260654"/>
            </a:xfrm>
            <a:prstGeom prst="rect">
              <a:avLst/>
            </a:prstGeom>
            <a:solidFill>
              <a:srgbClr val="F4DEB3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4574" r="15422" b="54820"/>
            <a:stretch>
              <a:fillRect/>
            </a:stretch>
          </p:blipFill>
          <p:spPr>
            <a:xfrm>
              <a:off x="4690304" y="0"/>
              <a:ext cx="4563304" cy="426065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3316" b="3316"/>
            <a:stretch>
              <a:fillRect/>
            </a:stretch>
          </p:blipFill>
          <p:spPr>
            <a:xfrm>
              <a:off x="0" y="4387654"/>
              <a:ext cx="4563304" cy="4260654"/>
            </a:xfrm>
            <a:prstGeom prst="rect">
              <a:avLst/>
            </a:prstGeom>
          </p:spPr>
        </p:pic>
        <p:sp>
          <p:nvSpPr>
            <p:cNvPr id="12" name="AutoShape 12"/>
            <p:cNvSpPr/>
            <p:nvPr/>
          </p:nvSpPr>
          <p:spPr>
            <a:xfrm>
              <a:off x="4690304" y="4387654"/>
              <a:ext cx="4563304" cy="4260654"/>
            </a:xfrm>
            <a:prstGeom prst="rect">
              <a:avLst/>
            </a:prstGeom>
            <a:solidFill>
              <a:srgbClr val="FF9D5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543422" y="2993592"/>
            <a:ext cx="5182265" cy="5182265"/>
          </a:xfrm>
          <a:custGeom>
            <a:avLst/>
            <a:gdLst/>
            <a:ahLst/>
            <a:cxnLst/>
            <a:rect l="l" t="t" r="r" b="b"/>
            <a:pathLst>
              <a:path w="5182265" h="5182265">
                <a:moveTo>
                  <a:pt x="0" y="0"/>
                </a:moveTo>
                <a:lnTo>
                  <a:pt x="5182265" y="0"/>
                </a:lnTo>
                <a:lnTo>
                  <a:pt x="5182265" y="5182265"/>
                </a:lnTo>
                <a:lnTo>
                  <a:pt x="0" y="5182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72" r="-278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58858" y="2295871"/>
            <a:ext cx="5969217" cy="53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1"/>
              </a:lnSpc>
            </a:pPr>
            <a:r>
              <a:rPr lang="en-US" sz="416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Healthy Hannah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36687" y="2248246"/>
            <a:ext cx="2569126" cy="280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243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Demographics</a:t>
            </a:r>
          </a:p>
          <a:p>
            <a:pPr algn="ctr">
              <a:lnSpc>
                <a:spcPts val="2240"/>
              </a:lnSpc>
            </a:pPr>
            <a:endParaRPr lang="en-US" sz="2434">
              <a:solidFill>
                <a:srgbClr val="000000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Female</a:t>
            </a:r>
          </a:p>
          <a:p>
            <a:pPr algn="ctr">
              <a:lnSpc>
                <a:spcPts val="2240"/>
              </a:lnSpc>
            </a:pPr>
            <a:endParaRPr lang="en-US" sz="2334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30-45 years old</a:t>
            </a:r>
          </a:p>
          <a:p>
            <a:pPr algn="ctr">
              <a:lnSpc>
                <a:spcPts val="2240"/>
              </a:lnSpc>
            </a:pPr>
            <a:endParaRPr lang="en-US" sz="2334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Silver Loyalty Status</a:t>
            </a:r>
          </a:p>
          <a:p>
            <a:pPr algn="ctr">
              <a:lnSpc>
                <a:spcPts val="2240"/>
              </a:lnSpc>
            </a:pPr>
            <a:endParaRPr lang="en-US" sz="2334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Lower Index Residential Area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6384" y="5632349"/>
            <a:ext cx="2676844" cy="244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Spending Habits</a:t>
            </a:r>
          </a:p>
          <a:p>
            <a:pPr algn="ctr">
              <a:lnSpc>
                <a:spcPts val="1664"/>
              </a:lnSpc>
            </a:pPr>
            <a:endParaRPr lang="en-US" sz="2334">
              <a:solidFill>
                <a:srgbClr val="000000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Annual promotion spending ≥ $17,107</a:t>
            </a:r>
          </a:p>
          <a:p>
            <a:pPr algn="ctr">
              <a:lnSpc>
                <a:spcPts val="2240"/>
              </a:lnSpc>
            </a:pPr>
            <a:endParaRPr lang="en-US" sz="2334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240"/>
              </a:lnSpc>
            </a:pPr>
            <a:r>
              <a:rPr lang="en-US" sz="233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Consistently engaged with store promotions and loyalty benefits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71611" y="808016"/>
            <a:ext cx="7544778" cy="53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1"/>
              </a:lnSpc>
            </a:pPr>
            <a:r>
              <a:rPr lang="en-US" sz="416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Organic Customer Profile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516" y="1030216"/>
            <a:ext cx="19235032" cy="8226567"/>
            <a:chOff x="0" y="0"/>
            <a:chExt cx="5066017" cy="216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6017" cy="2166668"/>
            </a:xfrm>
            <a:custGeom>
              <a:avLst/>
              <a:gdLst/>
              <a:ahLst/>
              <a:cxnLst/>
              <a:rect l="l" t="t" r="r" b="b"/>
              <a:pathLst>
                <a:path w="5066017" h="2166668">
                  <a:moveTo>
                    <a:pt x="12075" y="0"/>
                  </a:moveTo>
                  <a:lnTo>
                    <a:pt x="5053942" y="0"/>
                  </a:lnTo>
                  <a:cubicBezTo>
                    <a:pt x="5060611" y="0"/>
                    <a:pt x="5066017" y="5406"/>
                    <a:pt x="5066017" y="12075"/>
                  </a:cubicBezTo>
                  <a:lnTo>
                    <a:pt x="5066017" y="2154593"/>
                  </a:lnTo>
                  <a:cubicBezTo>
                    <a:pt x="5066017" y="2161262"/>
                    <a:pt x="5060611" y="2166668"/>
                    <a:pt x="5053942" y="2166668"/>
                  </a:cubicBezTo>
                  <a:lnTo>
                    <a:pt x="12075" y="2166668"/>
                  </a:lnTo>
                  <a:cubicBezTo>
                    <a:pt x="5406" y="2166668"/>
                    <a:pt x="0" y="2161262"/>
                    <a:pt x="0" y="2154593"/>
                  </a:cubicBezTo>
                  <a:lnTo>
                    <a:pt x="0" y="12075"/>
                  </a:lnTo>
                  <a:cubicBezTo>
                    <a:pt x="0" y="5406"/>
                    <a:pt x="5406" y="0"/>
                    <a:pt x="12075" y="0"/>
                  </a:cubicBezTo>
                  <a:close/>
                </a:path>
              </a:pathLst>
            </a:custGeom>
            <a:solidFill>
              <a:srgbClr val="FBF7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66017" cy="219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0851" y="1615669"/>
            <a:ext cx="10583492" cy="7055662"/>
            <a:chOff x="0" y="0"/>
            <a:chExt cx="1308006" cy="8720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8006" cy="872004"/>
            </a:xfrm>
            <a:custGeom>
              <a:avLst/>
              <a:gdLst/>
              <a:ahLst/>
              <a:cxnLst/>
              <a:rect l="l" t="t" r="r" b="b"/>
              <a:pathLst>
                <a:path w="1308006" h="872004">
                  <a:moveTo>
                    <a:pt x="16825" y="0"/>
                  </a:moveTo>
                  <a:lnTo>
                    <a:pt x="1291181" y="0"/>
                  </a:lnTo>
                  <a:cubicBezTo>
                    <a:pt x="1300473" y="0"/>
                    <a:pt x="1308006" y="7533"/>
                    <a:pt x="1308006" y="16825"/>
                  </a:cubicBezTo>
                  <a:lnTo>
                    <a:pt x="1308006" y="855179"/>
                  </a:lnTo>
                  <a:cubicBezTo>
                    <a:pt x="1308006" y="859641"/>
                    <a:pt x="1306233" y="863921"/>
                    <a:pt x="1303078" y="867076"/>
                  </a:cubicBezTo>
                  <a:cubicBezTo>
                    <a:pt x="1299923" y="870231"/>
                    <a:pt x="1295643" y="872004"/>
                    <a:pt x="1291181" y="872004"/>
                  </a:cubicBezTo>
                  <a:lnTo>
                    <a:pt x="16825" y="872004"/>
                  </a:lnTo>
                  <a:cubicBezTo>
                    <a:pt x="7533" y="872004"/>
                    <a:pt x="0" y="864471"/>
                    <a:pt x="0" y="855179"/>
                  </a:cubicBezTo>
                  <a:lnTo>
                    <a:pt x="0" y="16825"/>
                  </a:lnTo>
                  <a:cubicBezTo>
                    <a:pt x="0" y="7533"/>
                    <a:pt x="7533" y="0"/>
                    <a:pt x="16825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428986" y="1615669"/>
            <a:ext cx="1528436" cy="7152191"/>
            <a:chOff x="0" y="0"/>
            <a:chExt cx="402551" cy="1883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551" cy="1883705"/>
            </a:xfrm>
            <a:custGeom>
              <a:avLst/>
              <a:gdLst/>
              <a:ahLst/>
              <a:cxnLst/>
              <a:rect l="l" t="t" r="r" b="b"/>
              <a:pathLst>
                <a:path w="402551" h="1883705">
                  <a:moveTo>
                    <a:pt x="201275" y="0"/>
                  </a:moveTo>
                  <a:lnTo>
                    <a:pt x="201275" y="0"/>
                  </a:lnTo>
                  <a:cubicBezTo>
                    <a:pt x="254657" y="0"/>
                    <a:pt x="305852" y="21206"/>
                    <a:pt x="343599" y="58952"/>
                  </a:cubicBezTo>
                  <a:cubicBezTo>
                    <a:pt x="381345" y="96699"/>
                    <a:pt x="402551" y="147894"/>
                    <a:pt x="402551" y="201275"/>
                  </a:cubicBezTo>
                  <a:lnTo>
                    <a:pt x="402551" y="1682429"/>
                  </a:lnTo>
                  <a:cubicBezTo>
                    <a:pt x="402551" y="1793591"/>
                    <a:pt x="312437" y="1883705"/>
                    <a:pt x="201275" y="1883705"/>
                  </a:cubicBezTo>
                  <a:lnTo>
                    <a:pt x="201275" y="1883705"/>
                  </a:lnTo>
                  <a:cubicBezTo>
                    <a:pt x="90114" y="1883705"/>
                    <a:pt x="0" y="1793591"/>
                    <a:pt x="0" y="1682429"/>
                  </a:cubicBezTo>
                  <a:lnTo>
                    <a:pt x="0" y="201275"/>
                  </a:lnTo>
                  <a:cubicBezTo>
                    <a:pt x="0" y="90114"/>
                    <a:pt x="90114" y="0"/>
                    <a:pt x="201275" y="0"/>
                  </a:cubicBezTo>
                  <a:close/>
                </a:path>
              </a:pathLst>
            </a:custGeom>
            <a:solidFill>
              <a:srgbClr val="EBD4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551" cy="1912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95500" y="1720444"/>
            <a:ext cx="6033486" cy="59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4614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52846" y="2589810"/>
            <a:ext cx="5707638" cy="635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Targeted Marketing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Personalized offers for Silver-tier members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Age-based promotions (30-45 years)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Digital campaigns for affluent areas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Loyalty Program Enhancements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Exclusive organic discounts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Bonus points for repeat purchases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Tiered reward system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In-Store Optimization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Highlight organic sections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Sampling &amp; education events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4444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 Bundling &amp; Promotions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Bundled deals for organics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4444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Seasonal campaigns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44444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1589</Words>
  <Application>Microsoft Office PowerPoint</Application>
  <PresentationFormat>Custom</PresentationFormat>
  <Paragraphs>224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Glacial Indifference</vt:lpstr>
      <vt:lpstr>Shrikhand</vt:lpstr>
      <vt:lpstr>Glacial Indifference Bold</vt:lpstr>
      <vt:lpstr>ABeeZee</vt:lpstr>
      <vt:lpstr>ABeeZee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Yellow Modern Fresh Market Revival Presentation</dc:title>
  <cp:lastModifiedBy>Grkovic, Kristina</cp:lastModifiedBy>
  <cp:revision>9</cp:revision>
  <dcterms:created xsi:type="dcterms:W3CDTF">2006-08-16T00:00:00Z</dcterms:created>
  <dcterms:modified xsi:type="dcterms:W3CDTF">2025-01-27T04:54:31Z</dcterms:modified>
  <dc:identifier>DAGdVQMY-BA</dc:identifier>
</cp:coreProperties>
</file>